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2"/>
  </p:notesMasterIdLst>
  <p:sldIdLst>
    <p:sldId id="256" r:id="rId2"/>
    <p:sldId id="273" r:id="rId3"/>
    <p:sldId id="258" r:id="rId4"/>
    <p:sldId id="259" r:id="rId5"/>
    <p:sldId id="260" r:id="rId6"/>
    <p:sldId id="261" r:id="rId7"/>
    <p:sldId id="275" r:id="rId8"/>
    <p:sldId id="276" r:id="rId9"/>
    <p:sldId id="262" r:id="rId10"/>
    <p:sldId id="263" r:id="rId11"/>
    <p:sldId id="264" r:id="rId12"/>
    <p:sldId id="265" r:id="rId13"/>
    <p:sldId id="266" r:id="rId14"/>
    <p:sldId id="267" r:id="rId15"/>
    <p:sldId id="268" r:id="rId16"/>
    <p:sldId id="269" r:id="rId17"/>
    <p:sldId id="270" r:id="rId18"/>
    <p:sldId id="271" r:id="rId19"/>
    <p:sldId id="274" r:id="rId20"/>
    <p:sldId id="272"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Georgia" panose="02040502050405020303" pitchFamily="18" charset="0"/>
      <p:regular r:id="rId27"/>
      <p:bold r:id="rId28"/>
      <p:italic r:id="rId29"/>
      <p:boldItalic r:id="rId30"/>
    </p:embeddedFont>
    <p:embeddedFont>
      <p:font typeface="Merriweather" panose="020B0604020202020204" charset="0"/>
      <p:regular r:id="rId31"/>
      <p:bold r:id="rId32"/>
      <p:italic r:id="rId33"/>
      <p:boldItalic r:id="rId34"/>
    </p:embeddedFont>
    <p:embeddedFont>
      <p:font typeface="Titillium Web" panose="020B0604020202020204" charset="0"/>
      <p:regular r:id="rId35"/>
      <p:bold r:id="rId36"/>
      <p:italic r:id="rId37"/>
      <p:boldItalic r:id="rId38"/>
    </p:embeddedFont>
    <p:embeddedFont>
      <p:font typeface="Titillium Web Light"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0c8fdc25a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0c8fdc25a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0c8fdc25a_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0c8fdc25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0c8fdc25a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0c8fdc25a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0c8fdc25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0c8fdc25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0c8fdc25a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0c8fdc25a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0c8fdc25a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0c8fdc25a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0c8fdc25a_6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0c8fdc25a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0c8fdc25a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0c8fdc25a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0c8fdc25a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0c8fdc25a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692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060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0c8fdc25a_2_5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d0c8fdc25a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a:spLocks noGrp="1"/>
          </p:cNvSpPr>
          <p:nvPr>
            <p:ph type="body" idx="1"/>
          </p:nvPr>
        </p:nvSpPr>
        <p:spPr>
          <a:xfrm>
            <a:off x="1318775" y="1036050"/>
            <a:ext cx="5163900" cy="3660900"/>
          </a:xfrm>
          <a:prstGeom prst="rect">
            <a:avLst/>
          </a:prstGeom>
        </p:spPr>
        <p:txBody>
          <a:bodyPr spcFirstLastPara="1" wrap="square" lIns="0" tIns="0" rIns="0" bIns="0" anchor="t" anchorCtr="0">
            <a:noAutofit/>
          </a:bodyPr>
          <a:lstStyle>
            <a:lvl1pPr marL="457200" lvl="0" indent="-444500" rtl="0">
              <a:spcBef>
                <a:spcPts val="600"/>
              </a:spcBef>
              <a:spcAft>
                <a:spcPts val="0"/>
              </a:spcAft>
              <a:buSzPts val="3400"/>
              <a:buChar char="▰"/>
              <a:defRPr sz="3400"/>
            </a:lvl1pPr>
            <a:lvl2pPr marL="914400" lvl="1" indent="-444500" rtl="0">
              <a:spcBef>
                <a:spcPts val="0"/>
              </a:spcBef>
              <a:spcAft>
                <a:spcPts val="0"/>
              </a:spcAft>
              <a:buSzPts val="3400"/>
              <a:buChar char="○"/>
              <a:defRPr sz="3400"/>
            </a:lvl2pPr>
            <a:lvl3pPr marL="1371600" lvl="2" indent="-444500" rtl="0">
              <a:spcBef>
                <a:spcPts val="0"/>
              </a:spcBef>
              <a:spcAft>
                <a:spcPts val="0"/>
              </a:spcAft>
              <a:buSzPts val="3400"/>
              <a:buChar char="■"/>
              <a:defRPr sz="3400"/>
            </a:lvl3pPr>
            <a:lvl4pPr marL="1828800" lvl="3" indent="-444500" rtl="0">
              <a:spcBef>
                <a:spcPts val="0"/>
              </a:spcBef>
              <a:spcAft>
                <a:spcPts val="0"/>
              </a:spcAft>
              <a:buSzPts val="3400"/>
              <a:buChar char="●"/>
              <a:defRPr sz="3400"/>
            </a:lvl4pPr>
            <a:lvl5pPr marL="2286000" lvl="4" indent="-444500" rtl="0">
              <a:spcBef>
                <a:spcPts val="0"/>
              </a:spcBef>
              <a:spcAft>
                <a:spcPts val="0"/>
              </a:spcAft>
              <a:buSzPts val="3400"/>
              <a:buChar char="○"/>
              <a:defRPr sz="3400"/>
            </a:lvl5pPr>
            <a:lvl6pPr marL="2743200" lvl="5" indent="-444500" rtl="0">
              <a:spcBef>
                <a:spcPts val="0"/>
              </a:spcBef>
              <a:spcAft>
                <a:spcPts val="0"/>
              </a:spcAft>
              <a:buSzPts val="3400"/>
              <a:buChar char="■"/>
              <a:defRPr sz="3400"/>
            </a:lvl6pPr>
            <a:lvl7pPr marL="3200400" lvl="6" indent="-444500" rtl="0">
              <a:spcBef>
                <a:spcPts val="0"/>
              </a:spcBef>
              <a:spcAft>
                <a:spcPts val="0"/>
              </a:spcAft>
              <a:buSzPts val="3400"/>
              <a:buChar char="●"/>
              <a:defRPr sz="3400"/>
            </a:lvl7pPr>
            <a:lvl8pPr marL="3657600" lvl="7" indent="-444500" rtl="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19" name="Google Shape;19;p4"/>
          <p:cNvSpPr txBox="1"/>
          <p:nvPr/>
        </p:nvSpPr>
        <p:spPr>
          <a:xfrm>
            <a:off x="604350" y="627175"/>
            <a:ext cx="8709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7DFFB1"/>
                </a:solidFill>
                <a:latin typeface="Titillium Web"/>
                <a:ea typeface="Titillium Web"/>
                <a:cs typeface="Titillium Web"/>
                <a:sym typeface="Titillium Web"/>
              </a:rPr>
              <a:t>“</a:t>
            </a:r>
            <a:endParaRPr sz="9600" b="1">
              <a:solidFill>
                <a:srgbClr val="7DFFB1"/>
              </a:solidFill>
              <a:latin typeface="Titillium Web"/>
              <a:ea typeface="Titillium Web"/>
              <a:cs typeface="Titillium Web"/>
              <a:sym typeface="Titillium Web"/>
            </a:endParaRPr>
          </a:p>
        </p:txBody>
      </p:sp>
      <p:sp>
        <p:nvSpPr>
          <p:cNvPr id="20" name="Google Shape;2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 name="Google Shape;35;p7"/>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2" name="Google Shape;42;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a:spLocks noGrp="1"/>
          </p:cNvSpPr>
          <p:nvPr>
            <p:ph type="body" idx="1"/>
          </p:nvPr>
        </p:nvSpPr>
        <p:spPr>
          <a:xfrm>
            <a:off x="457200" y="4406300"/>
            <a:ext cx="60255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46" name="Google Shape;46;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970025" y="1701350"/>
            <a:ext cx="7417500" cy="1301400"/>
          </a:xfrm>
          <a:prstGeom prst="rect">
            <a:avLst/>
          </a:prstGeom>
        </p:spPr>
        <p:txBody>
          <a:bodyPr spcFirstLastPara="1" wrap="square" lIns="0" tIns="0" rIns="0" bIns="0" anchor="t" anchorCtr="0">
            <a:noAutofit/>
          </a:bodyPr>
          <a:lstStyle/>
          <a:p>
            <a:pPr marL="0" lvl="0" indent="0" algn="ctr" rtl="0">
              <a:lnSpc>
                <a:spcPct val="85000"/>
              </a:lnSpc>
              <a:spcBef>
                <a:spcPts val="0"/>
              </a:spcBef>
              <a:spcAft>
                <a:spcPts val="0"/>
              </a:spcAft>
              <a:buNone/>
            </a:pPr>
            <a:r>
              <a:rPr lang="en" sz="9700" i="1"/>
              <a:t>Blockchain</a:t>
            </a:r>
            <a:endParaRPr sz="9700" i="1"/>
          </a:p>
          <a:p>
            <a:pPr marL="0" lvl="0" indent="0" algn="l" rtl="0">
              <a:lnSpc>
                <a:spcPct val="85000"/>
              </a:lnSpc>
              <a:spcBef>
                <a:spcPts val="0"/>
              </a:spcBef>
              <a:spcAft>
                <a:spcPts val="0"/>
              </a:spcAft>
              <a:buNone/>
            </a:pPr>
            <a:endParaRPr sz="5000" i="1"/>
          </a:p>
        </p:txBody>
      </p:sp>
      <p:sp>
        <p:nvSpPr>
          <p:cNvPr id="55" name="Google Shape;55;p11"/>
          <p:cNvSpPr txBox="1"/>
          <p:nvPr/>
        </p:nvSpPr>
        <p:spPr>
          <a:xfrm>
            <a:off x="1192625" y="3131975"/>
            <a:ext cx="4238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dirty="0">
                <a:solidFill>
                  <a:srgbClr val="F1C232"/>
                </a:solidFill>
                <a:latin typeface="Titillium Web"/>
                <a:ea typeface="Titillium Web"/>
                <a:cs typeface="Titillium Web"/>
                <a:sym typeface="Titillium Web"/>
              </a:rPr>
              <a:t>INTEGRANTES</a:t>
            </a:r>
            <a:endParaRPr sz="1700" b="1" dirty="0">
              <a:solidFill>
                <a:srgbClr val="F1C232"/>
              </a:solidFill>
              <a:latin typeface="Titillium Web"/>
              <a:ea typeface="Titillium Web"/>
              <a:cs typeface="Titillium Web"/>
              <a:sym typeface="Titillium Web"/>
            </a:endParaRPr>
          </a:p>
          <a:p>
            <a:pPr marL="0" lvl="0" indent="0" algn="l" rtl="0">
              <a:spcBef>
                <a:spcPts val="0"/>
              </a:spcBef>
              <a:spcAft>
                <a:spcPts val="0"/>
              </a:spcAft>
              <a:buNone/>
            </a:pPr>
            <a:endParaRPr dirty="0">
              <a:solidFill>
                <a:srgbClr val="F1C232"/>
              </a:solidFill>
              <a:latin typeface="Titillium Web Light"/>
              <a:ea typeface="Titillium Web Light"/>
              <a:cs typeface="Titillium Web Light"/>
              <a:sym typeface="Titillium Web Light"/>
            </a:endParaRPr>
          </a:p>
          <a:p>
            <a:pPr marL="0" lvl="0" indent="0" algn="l" rtl="0">
              <a:spcBef>
                <a:spcPts val="0"/>
              </a:spcBef>
              <a:spcAft>
                <a:spcPts val="0"/>
              </a:spcAft>
              <a:buNone/>
            </a:pPr>
            <a:r>
              <a:rPr lang="en" sz="1300" dirty="0">
                <a:solidFill>
                  <a:srgbClr val="F1C232"/>
                </a:solidFill>
                <a:latin typeface="Titillium Web Light"/>
                <a:ea typeface="Titillium Web Light"/>
                <a:cs typeface="Titillium Web Light"/>
                <a:sym typeface="Titillium Web Light"/>
              </a:rPr>
              <a:t>-JOSÉ MARIA AGUILAR GUARNEROS </a:t>
            </a:r>
            <a:endParaRPr sz="1300" dirty="0">
              <a:solidFill>
                <a:srgbClr val="F1C232"/>
              </a:solidFill>
              <a:latin typeface="Titillium Web Light"/>
              <a:ea typeface="Titillium Web Light"/>
              <a:cs typeface="Titillium Web Light"/>
              <a:sym typeface="Titillium Web Light"/>
            </a:endParaRPr>
          </a:p>
          <a:p>
            <a:pPr marL="0" lvl="0" indent="0" algn="l" rtl="0">
              <a:spcBef>
                <a:spcPts val="0"/>
              </a:spcBef>
              <a:spcAft>
                <a:spcPts val="0"/>
              </a:spcAft>
              <a:buNone/>
            </a:pPr>
            <a:r>
              <a:rPr lang="en" sz="1300" dirty="0">
                <a:solidFill>
                  <a:srgbClr val="F1C232"/>
                </a:solidFill>
                <a:latin typeface="Titillium Web Light"/>
                <a:ea typeface="Titillium Web Light"/>
                <a:cs typeface="Titillium Web Light"/>
                <a:sym typeface="Titillium Web Light"/>
              </a:rPr>
              <a:t>-JOSUÉ BARRALES GALVEZ </a:t>
            </a:r>
            <a:endParaRPr sz="1300" dirty="0">
              <a:solidFill>
                <a:srgbClr val="F1C232"/>
              </a:solidFill>
              <a:latin typeface="Titillium Web Light"/>
              <a:ea typeface="Titillium Web Light"/>
              <a:cs typeface="Titillium Web Light"/>
              <a:sym typeface="Titillium Web Light"/>
            </a:endParaRPr>
          </a:p>
          <a:p>
            <a:pPr marL="0" lvl="0" indent="0" algn="l" rtl="0">
              <a:spcBef>
                <a:spcPts val="0"/>
              </a:spcBef>
              <a:spcAft>
                <a:spcPts val="0"/>
              </a:spcAft>
              <a:buNone/>
            </a:pPr>
            <a:r>
              <a:rPr lang="en" sz="1300" dirty="0">
                <a:solidFill>
                  <a:srgbClr val="F1C232"/>
                </a:solidFill>
                <a:latin typeface="Titillium Web Light"/>
                <a:ea typeface="Titillium Web Light"/>
                <a:cs typeface="Titillium Web Light"/>
                <a:sym typeface="Titillium Web Light"/>
              </a:rPr>
              <a:t>-ANA AURELIA MUÑIZ BRITO</a:t>
            </a:r>
            <a:endParaRPr sz="1300" dirty="0">
              <a:solidFill>
                <a:srgbClr val="F1C232"/>
              </a:solidFill>
              <a:latin typeface="Titillium Web Light"/>
              <a:ea typeface="Titillium Web Light"/>
              <a:cs typeface="Titillium Web Light"/>
              <a:sym typeface="Titillium Web Light"/>
            </a:endParaRPr>
          </a:p>
          <a:p>
            <a:pPr marL="0" lvl="0" indent="0" algn="l" rtl="0">
              <a:spcBef>
                <a:spcPts val="0"/>
              </a:spcBef>
              <a:spcAft>
                <a:spcPts val="0"/>
              </a:spcAft>
              <a:buNone/>
            </a:pPr>
            <a:r>
              <a:rPr lang="en" sz="1300" dirty="0">
                <a:solidFill>
                  <a:srgbClr val="F1C232"/>
                </a:solidFill>
                <a:latin typeface="Titillium Web Light"/>
                <a:ea typeface="Titillium Web Light"/>
                <a:cs typeface="Titillium Web Light"/>
                <a:sym typeface="Titillium Web Light"/>
              </a:rPr>
              <a:t>-ALEXIS SÁNCHEZ BRIONES</a:t>
            </a:r>
            <a:endParaRPr sz="1300" dirty="0">
              <a:solidFill>
                <a:srgbClr val="F1C232"/>
              </a:solidFill>
              <a:latin typeface="Titillium Web Light"/>
              <a:ea typeface="Titillium Web Light"/>
              <a:cs typeface="Titillium Web Light"/>
              <a:sym typeface="Titillium Web Light"/>
            </a:endParaRPr>
          </a:p>
          <a:p>
            <a:pPr marL="0" lvl="0" indent="0" algn="l" rtl="0">
              <a:spcBef>
                <a:spcPts val="0"/>
              </a:spcBef>
              <a:spcAft>
                <a:spcPts val="0"/>
              </a:spcAft>
              <a:buNone/>
            </a:pPr>
            <a:r>
              <a:rPr lang="en" sz="1300" dirty="0">
                <a:solidFill>
                  <a:srgbClr val="F1C232"/>
                </a:solidFill>
                <a:latin typeface="Titillium Web Light"/>
                <a:ea typeface="Titillium Web Light"/>
                <a:cs typeface="Titillium Web Light"/>
                <a:sym typeface="Titillium Web Light"/>
              </a:rPr>
              <a:t>-DIANA MICHELLE PEREZ RODRIGUEZ</a:t>
            </a:r>
            <a:endParaRPr sz="1300" dirty="0">
              <a:solidFill>
                <a:srgbClr val="F1C232"/>
              </a:solidFill>
              <a:latin typeface="Titillium Web Light"/>
              <a:ea typeface="Titillium Web Light"/>
              <a:cs typeface="Titillium Web Light"/>
              <a:sym typeface="Titillium Web Light"/>
            </a:endParaRPr>
          </a:p>
        </p:txBody>
      </p:sp>
      <p:sp>
        <p:nvSpPr>
          <p:cNvPr id="56" name="Google Shape;56;p11"/>
          <p:cNvSpPr txBox="1">
            <a:spLocks noGrp="1"/>
          </p:cNvSpPr>
          <p:nvPr>
            <p:ph type="body" idx="4294967295"/>
          </p:nvPr>
        </p:nvSpPr>
        <p:spPr>
          <a:xfrm>
            <a:off x="1192625" y="243600"/>
            <a:ext cx="6700200" cy="10116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endParaRPr b="1">
              <a:latin typeface="Titillium Web"/>
              <a:ea typeface="Titillium Web"/>
              <a:cs typeface="Titillium Web"/>
              <a:sym typeface="Titillium Web"/>
            </a:endParaRPr>
          </a:p>
          <a:p>
            <a:pPr marL="0" lvl="0" indent="0" algn="ctr" rtl="0">
              <a:spcBef>
                <a:spcPts val="600"/>
              </a:spcBef>
              <a:spcAft>
                <a:spcPts val="0"/>
              </a:spcAft>
              <a:buNone/>
            </a:pPr>
            <a:r>
              <a:rPr lang="en"/>
              <a:t>Universidad Autónoma de Tlaxcala </a:t>
            </a:r>
            <a:endParaRPr/>
          </a:p>
          <a:p>
            <a:pPr marL="0" lvl="0" indent="0" algn="ctr" rtl="0">
              <a:spcBef>
                <a:spcPts val="600"/>
              </a:spcBef>
              <a:spcAft>
                <a:spcPts val="0"/>
              </a:spcAft>
              <a:buNone/>
            </a:pPr>
            <a:r>
              <a:rPr lang="en"/>
              <a:t>Facultad de Ciencias Básicas Ingeniería y Tecnología</a:t>
            </a:r>
            <a:endParaRPr/>
          </a:p>
          <a:p>
            <a:pPr marL="0" lvl="0" indent="0" algn="ctr" rtl="0">
              <a:spcBef>
                <a:spcPts val="600"/>
              </a:spcBef>
              <a:spcAft>
                <a:spcPts val="0"/>
              </a:spcAft>
              <a:buNone/>
            </a:pPr>
            <a:endParaRPr/>
          </a:p>
        </p:txBody>
      </p:sp>
      <p:pic>
        <p:nvPicPr>
          <p:cNvPr id="57" name="Google Shape;57;p11"/>
          <p:cNvPicPr preferRelativeResize="0"/>
          <p:nvPr/>
        </p:nvPicPr>
        <p:blipFill>
          <a:blip r:embed="rId3">
            <a:alphaModFix/>
          </a:blip>
          <a:stretch>
            <a:fillRect/>
          </a:stretch>
        </p:blipFill>
        <p:spPr>
          <a:xfrm>
            <a:off x="5677872" y="3131975"/>
            <a:ext cx="3259352" cy="1809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ctrTitle"/>
          </p:nvPr>
        </p:nvSpPr>
        <p:spPr>
          <a:xfrm>
            <a:off x="1579950" y="2187150"/>
            <a:ext cx="5984100" cy="769200"/>
          </a:xfrm>
          <a:prstGeom prst="rect">
            <a:avLst/>
          </a:prstGeom>
          <a:effectLst>
            <a:outerShdw blurRad="242888" dist="114300" dir="5400000" algn="bl" rotWithShape="0">
              <a:srgbClr val="000000"/>
            </a:outerShdw>
          </a:effectLst>
        </p:spPr>
        <p:txBody>
          <a:bodyPr spcFirstLastPara="1" wrap="square" lIns="0" tIns="0" rIns="0" bIns="0" anchor="b" anchorCtr="0">
            <a:noAutofit/>
          </a:bodyPr>
          <a:lstStyle/>
          <a:p>
            <a:pPr marL="0" lvl="0" indent="0" algn="l" rtl="0">
              <a:spcBef>
                <a:spcPts val="0"/>
              </a:spcBef>
              <a:spcAft>
                <a:spcPts val="0"/>
              </a:spcAft>
              <a:buNone/>
            </a:pPr>
            <a:r>
              <a:rPr lang="en"/>
              <a:t>2. Tipos de Blockchain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493950" y="823025"/>
            <a:ext cx="81561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Básicamente, existen tres tipos de Blockchain:</a:t>
            </a:r>
            <a:endParaRPr/>
          </a:p>
        </p:txBody>
      </p:sp>
      <p:sp>
        <p:nvSpPr>
          <p:cNvPr id="133" name="Google Shape;133;p19"/>
          <p:cNvSpPr txBox="1">
            <a:spLocks noGrp="1"/>
          </p:cNvSpPr>
          <p:nvPr>
            <p:ph type="body" idx="1"/>
          </p:nvPr>
        </p:nvSpPr>
        <p:spPr>
          <a:xfrm>
            <a:off x="457225" y="2122175"/>
            <a:ext cx="1851600" cy="1746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rgbClr val="FFFF00"/>
                </a:solidFill>
              </a:rPr>
              <a:t>Público</a:t>
            </a:r>
            <a:endParaRPr b="1">
              <a:solidFill>
                <a:srgbClr val="FFFF00"/>
              </a:solidFill>
            </a:endParaRPr>
          </a:p>
          <a:p>
            <a:pPr marL="0" lvl="0" indent="0" algn="l" rtl="0">
              <a:spcBef>
                <a:spcPts val="600"/>
              </a:spcBef>
              <a:spcAft>
                <a:spcPts val="0"/>
              </a:spcAft>
              <a:buNone/>
            </a:pPr>
            <a:r>
              <a:rPr lang="en"/>
              <a:t>permite leer las transacciones, remitirlas y participar en el proceso de consenso.</a:t>
            </a:r>
            <a:endParaRPr/>
          </a:p>
          <a:p>
            <a:pPr marL="0" lvl="0" indent="0" algn="l" rtl="0">
              <a:spcBef>
                <a:spcPts val="600"/>
              </a:spcBef>
              <a:spcAft>
                <a:spcPts val="0"/>
              </a:spcAft>
              <a:buNone/>
            </a:pPr>
            <a:endParaRPr>
              <a:latin typeface="Titillium Web"/>
              <a:ea typeface="Titillium Web"/>
              <a:cs typeface="Titillium Web"/>
              <a:sym typeface="Titillium Web"/>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134" name="Google Shape;134;p19"/>
          <p:cNvSpPr txBox="1">
            <a:spLocks noGrp="1"/>
          </p:cNvSpPr>
          <p:nvPr>
            <p:ph type="body" idx="2"/>
          </p:nvPr>
        </p:nvSpPr>
        <p:spPr>
          <a:xfrm>
            <a:off x="2808763" y="2122168"/>
            <a:ext cx="18516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rgbClr val="7DFFB1"/>
                </a:solidFill>
              </a:rPr>
              <a:t>Consorciado</a:t>
            </a:r>
            <a:endParaRPr b="1">
              <a:solidFill>
                <a:srgbClr val="7DFFB1"/>
              </a:solidFill>
            </a:endParaRPr>
          </a:p>
          <a:p>
            <a:pPr marL="0" lvl="0" indent="0" algn="l" rtl="0">
              <a:spcBef>
                <a:spcPts val="600"/>
              </a:spcBef>
              <a:spcAft>
                <a:spcPts val="0"/>
              </a:spcAft>
              <a:buNone/>
            </a:pPr>
            <a:r>
              <a:rPr lang="en"/>
              <a:t>se trata de un proceso de consenso controlado por nodos pre-seleccionados.</a:t>
            </a:r>
            <a:endParaRPr/>
          </a:p>
          <a:p>
            <a:pPr marL="0" lvl="0" indent="0" algn="ctr" rtl="0">
              <a:lnSpc>
                <a:spcPct val="90000"/>
              </a:lnSpc>
              <a:spcBef>
                <a:spcPts val="1000"/>
              </a:spcBef>
              <a:spcAft>
                <a:spcPts val="0"/>
              </a:spcAft>
              <a:buNone/>
            </a:pPr>
            <a:endParaRPr sz="1200">
              <a:solidFill>
                <a:srgbClr val="1A1A1A"/>
              </a:solidFill>
              <a:latin typeface="Merriweather"/>
              <a:ea typeface="Merriweather"/>
              <a:cs typeface="Merriweather"/>
              <a:sym typeface="Merriweather"/>
            </a:endParaRPr>
          </a:p>
          <a:p>
            <a:pPr marL="0" lvl="0" indent="0" algn="l" rtl="0">
              <a:spcBef>
                <a:spcPts val="600"/>
              </a:spcBef>
              <a:spcAft>
                <a:spcPts val="0"/>
              </a:spcAft>
              <a:buClr>
                <a:schemeClr val="dk1"/>
              </a:buClr>
              <a:buSzPts val="1100"/>
              <a:buFont typeface="Arial"/>
              <a:buNone/>
            </a:pPr>
            <a:endParaRPr sz="1200">
              <a:solidFill>
                <a:srgbClr val="1A1A1A"/>
              </a:solidFill>
              <a:latin typeface="Merriweather"/>
              <a:ea typeface="Merriweather"/>
              <a:cs typeface="Merriweather"/>
              <a:sym typeface="Merriweather"/>
            </a:endParaRPr>
          </a:p>
          <a:p>
            <a:pPr marL="0" lvl="0" indent="0" algn="l" rtl="0">
              <a:spcBef>
                <a:spcPts val="600"/>
              </a:spcBef>
              <a:spcAft>
                <a:spcPts val="0"/>
              </a:spcAft>
              <a:buNone/>
            </a:pPr>
            <a:endParaRPr>
              <a:solidFill>
                <a:srgbClr val="1A1A1A"/>
              </a:solidFill>
              <a:latin typeface="Merriweather"/>
              <a:ea typeface="Merriweather"/>
              <a:cs typeface="Merriweather"/>
              <a:sym typeface="Merriweather"/>
            </a:endParaRPr>
          </a:p>
        </p:txBody>
      </p:sp>
      <p:sp>
        <p:nvSpPr>
          <p:cNvPr id="135" name="Google Shape;135;p19"/>
          <p:cNvSpPr txBox="1">
            <a:spLocks noGrp="1"/>
          </p:cNvSpPr>
          <p:nvPr>
            <p:ph type="body" idx="3"/>
          </p:nvPr>
        </p:nvSpPr>
        <p:spPr>
          <a:xfrm>
            <a:off x="5160325" y="2018125"/>
            <a:ext cx="2803500" cy="251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rgbClr val="FF0000"/>
                </a:solidFill>
                <a:latin typeface="Titillium Web"/>
                <a:ea typeface="Titillium Web"/>
                <a:cs typeface="Titillium Web"/>
                <a:sym typeface="Titillium Web"/>
              </a:rPr>
              <a:t>Privado</a:t>
            </a:r>
            <a:endParaRPr b="1">
              <a:solidFill>
                <a:srgbClr val="FF0000"/>
              </a:solidFill>
              <a:latin typeface="Titillium Web"/>
              <a:ea typeface="Titillium Web"/>
              <a:cs typeface="Titillium Web"/>
              <a:sym typeface="Titillium Web"/>
            </a:endParaRPr>
          </a:p>
          <a:p>
            <a:pPr marL="0" lvl="0" indent="0" algn="l" rtl="0">
              <a:spcBef>
                <a:spcPts val="600"/>
              </a:spcBef>
              <a:spcAft>
                <a:spcPts val="0"/>
              </a:spcAft>
              <a:buNone/>
            </a:pPr>
            <a:r>
              <a:rPr lang="en"/>
              <a:t>u</a:t>
            </a:r>
            <a:r>
              <a:rPr lang="en">
                <a:latin typeface="Titillium Web"/>
                <a:ea typeface="Titillium Web"/>
                <a:cs typeface="Titillium Web"/>
                <a:sym typeface="Titillium Web"/>
              </a:rPr>
              <a:t>na organización se encarga de mantener centralizados los permisos para escribir las transacciones. Posterior a la escritura, los permisos de lectura pueden ser restringidos o públicos, según decisión del gestor.</a:t>
            </a:r>
            <a:endParaRPr>
              <a:latin typeface="Titillium Web"/>
              <a:ea typeface="Titillium Web"/>
              <a:cs typeface="Titillium Web"/>
              <a:sym typeface="Titillium Web"/>
            </a:endParaRPr>
          </a:p>
          <a:p>
            <a:pPr marL="0" lvl="0" indent="0" algn="l" rtl="0">
              <a:spcBef>
                <a:spcPts val="600"/>
              </a:spcBef>
              <a:spcAft>
                <a:spcPts val="0"/>
              </a:spcAft>
              <a:buNone/>
            </a:pPr>
            <a:endParaRPr/>
          </a:p>
        </p:txBody>
      </p:sp>
      <p:sp>
        <p:nvSpPr>
          <p:cNvPr id="136" name="Google Shape;136;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ctrTitle"/>
          </p:nvPr>
        </p:nvSpPr>
        <p:spPr>
          <a:xfrm>
            <a:off x="810750" y="2212800"/>
            <a:ext cx="7522500" cy="717900"/>
          </a:xfrm>
          <a:prstGeom prst="rect">
            <a:avLst/>
          </a:prstGeom>
          <a:effectLst>
            <a:outerShdw blurRad="257175" dist="76200" dir="5400000" algn="bl" rotWithShape="0">
              <a:srgbClr val="000000"/>
            </a:outerShdw>
          </a:effectLst>
        </p:spPr>
        <p:txBody>
          <a:bodyPr spcFirstLastPara="1" wrap="square" lIns="0" tIns="0" rIns="0" bIns="0" anchor="b" anchorCtr="0">
            <a:noAutofit/>
          </a:bodyPr>
          <a:lstStyle/>
          <a:p>
            <a:pPr marL="0" lvl="0" indent="0" algn="ctr" rtl="0">
              <a:spcBef>
                <a:spcPts val="0"/>
              </a:spcBef>
              <a:spcAft>
                <a:spcPts val="0"/>
              </a:spcAft>
              <a:buNone/>
            </a:pPr>
            <a:r>
              <a:rPr lang="en"/>
              <a:t>3. Ejemplos blockchain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47" name="Google Shape;147;p21"/>
          <p:cNvSpPr txBox="1"/>
          <p:nvPr/>
        </p:nvSpPr>
        <p:spPr>
          <a:xfrm>
            <a:off x="1349400" y="452800"/>
            <a:ext cx="6445200" cy="692700"/>
          </a:xfrm>
          <a:prstGeom prst="rect">
            <a:avLst/>
          </a:prstGeom>
          <a:noFill/>
          <a:ln>
            <a:noFill/>
          </a:ln>
          <a:effectLst>
            <a:outerShdw blurRad="171450" dist="76200" dir="5400000" algn="bl" rotWithShape="0">
              <a:srgbClr val="000000"/>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3300" b="1">
                <a:solidFill>
                  <a:srgbClr val="FFFFFF"/>
                </a:solidFill>
                <a:latin typeface="Titillium Web"/>
                <a:ea typeface="Titillium Web"/>
                <a:cs typeface="Titillium Web"/>
                <a:sym typeface="Titillium Web"/>
              </a:rPr>
              <a:t>SISTEMA FINANCIERO</a:t>
            </a:r>
            <a:endParaRPr sz="3600" b="1">
              <a:solidFill>
                <a:srgbClr val="FFFFFF"/>
              </a:solidFill>
              <a:latin typeface="Titillium Web"/>
              <a:ea typeface="Titillium Web"/>
              <a:cs typeface="Titillium Web"/>
              <a:sym typeface="Titillium Web"/>
            </a:endParaRPr>
          </a:p>
        </p:txBody>
      </p:sp>
      <p:sp>
        <p:nvSpPr>
          <p:cNvPr id="148" name="Google Shape;148;p21"/>
          <p:cNvSpPr txBox="1"/>
          <p:nvPr/>
        </p:nvSpPr>
        <p:spPr>
          <a:xfrm>
            <a:off x="396200" y="1405900"/>
            <a:ext cx="4535100" cy="3140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solidFill>
                  <a:srgbClr val="FFFFFF"/>
                </a:solidFill>
              </a:rPr>
              <a:t>Las criptomonedas son el siguiente paso en la evolución del dinero, que ha pasado por conchas, oro, billetes y tarjetas de crédito, afirma Ernesto Kruger.</a:t>
            </a:r>
            <a:endParaRPr sz="1600">
              <a:solidFill>
                <a:srgbClr val="FFFFFF"/>
              </a:solidFill>
            </a:endParaRPr>
          </a:p>
          <a:p>
            <a:pPr marL="0" lvl="0" indent="0" algn="just" rtl="0">
              <a:spcBef>
                <a:spcPts val="0"/>
              </a:spcBef>
              <a:spcAft>
                <a:spcPts val="0"/>
              </a:spcAft>
              <a:buNone/>
            </a:pPr>
            <a:endParaRPr sz="1600">
              <a:solidFill>
                <a:srgbClr val="FFFFFF"/>
              </a:solidFill>
            </a:endParaRPr>
          </a:p>
          <a:p>
            <a:pPr marL="0" lvl="0" indent="0" algn="just" rtl="0">
              <a:spcBef>
                <a:spcPts val="0"/>
              </a:spcBef>
              <a:spcAft>
                <a:spcPts val="0"/>
              </a:spcAft>
              <a:buNone/>
            </a:pPr>
            <a:r>
              <a:rPr lang="en" sz="1600">
                <a:solidFill>
                  <a:srgbClr val="FFFFFF"/>
                </a:solidFill>
              </a:rPr>
              <a:t>La aplicación ilegal o inadecuada de blockchain o de las criptomonedas no es un problema inherente de estas tecnologías, sino de la utilización que le dan los usuarios.</a:t>
            </a:r>
            <a:endParaRPr sz="1600">
              <a:solidFill>
                <a:srgbClr val="FFFFFF"/>
              </a:solidFill>
            </a:endParaRPr>
          </a:p>
          <a:p>
            <a:pPr marL="0" lvl="0" indent="0" algn="just" rtl="0">
              <a:spcBef>
                <a:spcPts val="0"/>
              </a:spcBef>
              <a:spcAft>
                <a:spcPts val="0"/>
              </a:spcAft>
              <a:buNone/>
            </a:pPr>
            <a:endParaRPr sz="1600">
              <a:solidFill>
                <a:srgbClr val="FFFFFF"/>
              </a:solidFill>
            </a:endParaRPr>
          </a:p>
          <a:p>
            <a:pPr marL="0" lvl="0" indent="0" algn="just" rtl="0">
              <a:spcBef>
                <a:spcPts val="0"/>
              </a:spcBef>
              <a:spcAft>
                <a:spcPts val="0"/>
              </a:spcAft>
              <a:buNone/>
            </a:pPr>
            <a:r>
              <a:rPr lang="en" sz="1600">
                <a:solidFill>
                  <a:srgbClr val="FFFFFF"/>
                </a:solidFill>
              </a:rPr>
              <a:t>Uso: Existen bancos que ya tienen sus propias criptomonedas, como JPM Coin de JP Morgan.</a:t>
            </a:r>
            <a:endParaRPr sz="1600">
              <a:solidFill>
                <a:srgbClr val="FFFFFF"/>
              </a:solidFill>
            </a:endParaRPr>
          </a:p>
        </p:txBody>
      </p:sp>
      <p:pic>
        <p:nvPicPr>
          <p:cNvPr id="149" name="Google Shape;149;p21"/>
          <p:cNvPicPr preferRelativeResize="0"/>
          <p:nvPr/>
        </p:nvPicPr>
        <p:blipFill>
          <a:blip r:embed="rId3">
            <a:alphaModFix/>
          </a:blip>
          <a:stretch>
            <a:fillRect/>
          </a:stretch>
        </p:blipFill>
        <p:spPr>
          <a:xfrm>
            <a:off x="5188450" y="1576500"/>
            <a:ext cx="3635750" cy="2880725"/>
          </a:xfrm>
          <a:prstGeom prst="rect">
            <a:avLst/>
          </a:prstGeom>
          <a:noFill/>
          <a:ln>
            <a:noFill/>
          </a:ln>
          <a:effectLst>
            <a:outerShdw blurRad="242888" dist="95250" dir="3360000" algn="bl" rotWithShape="0">
              <a:srgbClr val="000000">
                <a:alpha val="7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p:nvPr/>
        </p:nvSpPr>
        <p:spPr>
          <a:xfrm>
            <a:off x="5292775" y="1907600"/>
            <a:ext cx="3382174" cy="230392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2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56" name="Google Shape;156;p22"/>
          <p:cNvSpPr txBox="1"/>
          <p:nvPr/>
        </p:nvSpPr>
        <p:spPr>
          <a:xfrm>
            <a:off x="725100" y="396200"/>
            <a:ext cx="7693800" cy="692700"/>
          </a:xfrm>
          <a:prstGeom prst="rect">
            <a:avLst/>
          </a:prstGeom>
          <a:noFill/>
          <a:ln>
            <a:noFill/>
          </a:ln>
          <a:effectLst>
            <a:outerShdw blurRad="200025" dist="38100" dir="5400000" algn="bl" rotWithShape="0">
              <a:srgbClr val="000000"/>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3300" b="1">
                <a:solidFill>
                  <a:srgbClr val="FFFFFF"/>
                </a:solidFill>
                <a:latin typeface="Titillium Web"/>
                <a:ea typeface="Titillium Web"/>
                <a:cs typeface="Titillium Web"/>
                <a:sym typeface="Titillium Web"/>
              </a:rPr>
              <a:t>TRANSACCIONES DE ACTIVOS DIGITALES</a:t>
            </a:r>
            <a:endParaRPr sz="5200" b="1">
              <a:solidFill>
                <a:srgbClr val="FFFFFF"/>
              </a:solidFill>
              <a:latin typeface="Titillium Web"/>
              <a:ea typeface="Titillium Web"/>
              <a:cs typeface="Titillium Web"/>
              <a:sym typeface="Titillium Web"/>
            </a:endParaRPr>
          </a:p>
        </p:txBody>
      </p:sp>
      <p:sp>
        <p:nvSpPr>
          <p:cNvPr id="157" name="Google Shape;157;p22"/>
          <p:cNvSpPr txBox="1"/>
          <p:nvPr/>
        </p:nvSpPr>
        <p:spPr>
          <a:xfrm>
            <a:off x="421275" y="1204100"/>
            <a:ext cx="4535100" cy="3786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700">
                <a:solidFill>
                  <a:srgbClr val="FFFFFF"/>
                </a:solidFill>
              </a:rPr>
              <a:t>Vender, comprar o licenciar cualquier recurso que está digitalizado.</a:t>
            </a:r>
            <a:endParaRPr sz="1700">
              <a:solidFill>
                <a:srgbClr val="FFFFFF"/>
              </a:solidFill>
            </a:endParaRPr>
          </a:p>
          <a:p>
            <a:pPr marL="0" lvl="0" indent="0" algn="just" rtl="0">
              <a:spcBef>
                <a:spcPts val="0"/>
              </a:spcBef>
              <a:spcAft>
                <a:spcPts val="0"/>
              </a:spcAft>
              <a:buNone/>
            </a:pPr>
            <a:endParaRPr sz="1700">
              <a:solidFill>
                <a:srgbClr val="FFFFFF"/>
              </a:solidFill>
            </a:endParaRPr>
          </a:p>
          <a:p>
            <a:pPr marL="0" lvl="0" indent="0" algn="just" rtl="0">
              <a:spcBef>
                <a:spcPts val="0"/>
              </a:spcBef>
              <a:spcAft>
                <a:spcPts val="0"/>
              </a:spcAft>
              <a:buNone/>
            </a:pPr>
            <a:r>
              <a:rPr lang="en" sz="1700">
                <a:solidFill>
                  <a:srgbClr val="FFFFFF"/>
                </a:solidFill>
              </a:rPr>
              <a:t>Es decir, que se puede comprar cualquier producto o servicio en Internet sin necesidad de intermediarios, como tarjetas de crédito o instituciones financieras. A través de blockchain se verifica que el comprador tiene el dinero y se ejecuta la transacción a favor del vendedor, en un solo paso. </a:t>
            </a:r>
            <a:endParaRPr sz="1700">
              <a:solidFill>
                <a:srgbClr val="FFFFFF"/>
              </a:solidFill>
            </a:endParaRPr>
          </a:p>
          <a:p>
            <a:pPr marL="0" lvl="0" indent="0" algn="just" rtl="0">
              <a:spcBef>
                <a:spcPts val="0"/>
              </a:spcBef>
              <a:spcAft>
                <a:spcPts val="0"/>
              </a:spcAft>
              <a:buNone/>
            </a:pPr>
            <a:endParaRPr sz="1700">
              <a:solidFill>
                <a:srgbClr val="FFFFFF"/>
              </a:solidFill>
            </a:endParaRPr>
          </a:p>
          <a:p>
            <a:pPr marL="0" lvl="0" indent="0" algn="just" rtl="0">
              <a:spcBef>
                <a:spcPts val="0"/>
              </a:spcBef>
              <a:spcAft>
                <a:spcPts val="0"/>
              </a:spcAft>
              <a:buNone/>
            </a:pPr>
            <a:r>
              <a:rPr lang="en" sz="1700">
                <a:solidFill>
                  <a:srgbClr val="FFFFFF"/>
                </a:solidFill>
              </a:rPr>
              <a:t>Uso: comprar carros, bienes raíces, derechos de autor o piezas de arte.</a:t>
            </a:r>
            <a:endParaRPr sz="1700">
              <a:solidFill>
                <a:srgbClr val="FFFFFF"/>
              </a:solidFill>
            </a:endParaRPr>
          </a:p>
          <a:p>
            <a:pPr marL="0" lvl="0" indent="0" algn="just" rtl="0">
              <a:spcBef>
                <a:spcPts val="0"/>
              </a:spcBef>
              <a:spcAft>
                <a:spcPts val="0"/>
              </a:spcAft>
              <a:buNone/>
            </a:pPr>
            <a:endParaRPr sz="1300">
              <a:solidFill>
                <a:srgbClr val="FFFFFF"/>
              </a:solidFill>
            </a:endParaRPr>
          </a:p>
        </p:txBody>
      </p:sp>
      <p:pic>
        <p:nvPicPr>
          <p:cNvPr id="158" name="Google Shape;158;p22"/>
          <p:cNvPicPr preferRelativeResize="0"/>
          <p:nvPr/>
        </p:nvPicPr>
        <p:blipFill rotWithShape="1">
          <a:blip r:embed="rId3">
            <a:alphaModFix/>
          </a:blip>
          <a:srcRect l="2529" r="3104"/>
          <a:stretch/>
        </p:blipFill>
        <p:spPr>
          <a:xfrm>
            <a:off x="5419425" y="2020950"/>
            <a:ext cx="3134200" cy="1784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64" name="Google Shape;164;p23"/>
          <p:cNvSpPr txBox="1"/>
          <p:nvPr/>
        </p:nvSpPr>
        <p:spPr>
          <a:xfrm>
            <a:off x="1349400" y="452800"/>
            <a:ext cx="6445200" cy="692700"/>
          </a:xfrm>
          <a:prstGeom prst="rect">
            <a:avLst/>
          </a:prstGeom>
          <a:noFill/>
          <a:ln>
            <a:noFill/>
          </a:ln>
          <a:effectLst>
            <a:outerShdw blurRad="214313" dist="57150" dir="5400000" algn="bl" rotWithShape="0">
              <a:srgbClr val="000000"/>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3300" b="1">
                <a:solidFill>
                  <a:srgbClr val="FFFFFF"/>
                </a:solidFill>
                <a:latin typeface="Titillium Web"/>
                <a:ea typeface="Titillium Web"/>
                <a:cs typeface="Titillium Web"/>
                <a:sym typeface="Titillium Web"/>
              </a:rPr>
              <a:t>IDENTIDAD DIGITAL</a:t>
            </a:r>
            <a:endParaRPr sz="3600" b="1">
              <a:solidFill>
                <a:srgbClr val="FFFFFF"/>
              </a:solidFill>
              <a:latin typeface="Titillium Web"/>
              <a:ea typeface="Titillium Web"/>
              <a:cs typeface="Titillium Web"/>
              <a:sym typeface="Titillium Web"/>
            </a:endParaRPr>
          </a:p>
        </p:txBody>
      </p:sp>
      <p:sp>
        <p:nvSpPr>
          <p:cNvPr id="165" name="Google Shape;165;p23"/>
          <p:cNvSpPr txBox="1"/>
          <p:nvPr/>
        </p:nvSpPr>
        <p:spPr>
          <a:xfrm>
            <a:off x="325450" y="1363450"/>
            <a:ext cx="4535100" cy="3386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300">
                <a:solidFill>
                  <a:srgbClr val="FFFFFF"/>
                </a:solidFill>
              </a:rPr>
              <a:t>Toda la información sobre la identidad de un individuo, empresa u organización puede estar contenida en una cadena de blockchain. La información es gestionada por el dueño de la identidad (persona o institución), quien puede dar y quitar el acceso a terceros.</a:t>
            </a:r>
            <a:endParaRPr sz="1300">
              <a:solidFill>
                <a:srgbClr val="FFFFFF"/>
              </a:solidFill>
            </a:endParaRPr>
          </a:p>
          <a:p>
            <a:pPr marL="0" lvl="0" indent="0" algn="just" rtl="0">
              <a:spcBef>
                <a:spcPts val="0"/>
              </a:spcBef>
              <a:spcAft>
                <a:spcPts val="0"/>
              </a:spcAft>
              <a:buNone/>
            </a:pPr>
            <a:endParaRPr sz="1300">
              <a:solidFill>
                <a:srgbClr val="FFFFFF"/>
              </a:solidFill>
            </a:endParaRPr>
          </a:p>
          <a:p>
            <a:pPr marL="0" lvl="0" indent="0" algn="just" rtl="0">
              <a:spcBef>
                <a:spcPts val="0"/>
              </a:spcBef>
              <a:spcAft>
                <a:spcPts val="0"/>
              </a:spcAft>
              <a:buNone/>
            </a:pPr>
            <a:r>
              <a:rPr lang="en" sz="1300">
                <a:solidFill>
                  <a:srgbClr val="FFFFFF"/>
                </a:solidFill>
              </a:rPr>
              <a:t>En el caso de cédulas o RUC, del historial financiero, la dirección y toda la información personal o empresarial el propietario de la misma puede dar acceso a la cadena de bloques a los interesados para que revisen todos los documentos, sin necesidad de notarizar u obtener físicamente los papeles.</a:t>
            </a:r>
            <a:endParaRPr sz="1300">
              <a:solidFill>
                <a:srgbClr val="FFFFFF"/>
              </a:solidFill>
            </a:endParaRPr>
          </a:p>
          <a:p>
            <a:pPr marL="0" lvl="0" indent="0" algn="just" rtl="0">
              <a:spcBef>
                <a:spcPts val="0"/>
              </a:spcBef>
              <a:spcAft>
                <a:spcPts val="0"/>
              </a:spcAft>
              <a:buNone/>
            </a:pPr>
            <a:endParaRPr sz="1300">
              <a:solidFill>
                <a:srgbClr val="FFFFFF"/>
              </a:solidFill>
            </a:endParaRPr>
          </a:p>
          <a:p>
            <a:pPr marL="0" lvl="0" indent="0" algn="just" rtl="0">
              <a:spcBef>
                <a:spcPts val="0"/>
              </a:spcBef>
              <a:spcAft>
                <a:spcPts val="0"/>
              </a:spcAft>
              <a:buNone/>
            </a:pPr>
            <a:r>
              <a:rPr lang="en" sz="1300">
                <a:solidFill>
                  <a:srgbClr val="FFFFFF"/>
                </a:solidFill>
              </a:rPr>
              <a:t>Uso: una billetera digital de los ciudadanos con toda su información personal o un registro con todos los documentos relevantes de las compañías.</a:t>
            </a:r>
            <a:endParaRPr sz="1600">
              <a:solidFill>
                <a:srgbClr val="FFFFFF"/>
              </a:solidFill>
              <a:latin typeface="Titillium Web Light"/>
              <a:ea typeface="Titillium Web Light"/>
              <a:cs typeface="Titillium Web Light"/>
              <a:sym typeface="Titillium Web Light"/>
            </a:endParaRPr>
          </a:p>
        </p:txBody>
      </p:sp>
      <p:pic>
        <p:nvPicPr>
          <p:cNvPr id="166" name="Google Shape;166;p23"/>
          <p:cNvPicPr preferRelativeResize="0"/>
          <p:nvPr/>
        </p:nvPicPr>
        <p:blipFill rotWithShape="1">
          <a:blip r:embed="rId3">
            <a:alphaModFix/>
          </a:blip>
          <a:srcRect l="16164" r="9926"/>
          <a:stretch/>
        </p:blipFill>
        <p:spPr>
          <a:xfrm>
            <a:off x="5108925" y="1521463"/>
            <a:ext cx="3808674" cy="3017824"/>
          </a:xfrm>
          <a:prstGeom prst="rect">
            <a:avLst/>
          </a:prstGeom>
          <a:noFill/>
          <a:ln>
            <a:noFill/>
          </a:ln>
          <a:effectLst>
            <a:outerShdw blurRad="171450" dist="152400" dir="7740000" algn="bl" rotWithShape="0">
              <a:srgbClr val="000000">
                <a:alpha val="4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72" name="Google Shape;172;p24"/>
          <p:cNvSpPr txBox="1"/>
          <p:nvPr/>
        </p:nvSpPr>
        <p:spPr>
          <a:xfrm>
            <a:off x="1349400" y="452800"/>
            <a:ext cx="6445200" cy="692700"/>
          </a:xfrm>
          <a:prstGeom prst="rect">
            <a:avLst/>
          </a:prstGeom>
          <a:noFill/>
          <a:ln>
            <a:noFill/>
          </a:ln>
          <a:effectLst>
            <a:outerShdw blurRad="171450" dist="66675" dir="5400000" algn="bl" rotWithShape="0">
              <a:srgbClr val="000000"/>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3300" b="1">
                <a:solidFill>
                  <a:srgbClr val="FFFFFF"/>
                </a:solidFill>
                <a:latin typeface="Titillium Web"/>
                <a:ea typeface="Titillium Web"/>
                <a:cs typeface="Titillium Web"/>
                <a:sym typeface="Titillium Web"/>
              </a:rPr>
              <a:t>CONTRATOS INTELIGENTES</a:t>
            </a:r>
            <a:endParaRPr sz="5500" b="1">
              <a:solidFill>
                <a:srgbClr val="FFFFFF"/>
              </a:solidFill>
              <a:latin typeface="Titillium Web"/>
              <a:ea typeface="Titillium Web"/>
              <a:cs typeface="Titillium Web"/>
              <a:sym typeface="Titillium Web"/>
            </a:endParaRPr>
          </a:p>
        </p:txBody>
      </p:sp>
      <p:sp>
        <p:nvSpPr>
          <p:cNvPr id="173" name="Google Shape;173;p24"/>
          <p:cNvSpPr txBox="1"/>
          <p:nvPr/>
        </p:nvSpPr>
        <p:spPr>
          <a:xfrm>
            <a:off x="608450" y="1429575"/>
            <a:ext cx="4167000" cy="3201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rgbClr val="FFFFFF"/>
                </a:solidFill>
              </a:rPr>
              <a:t>El documento funciona igual que un contrato tradicional, las partes acuerdan cumplir determinadas condiciones.</a:t>
            </a:r>
            <a:endParaRPr>
              <a:solidFill>
                <a:srgbClr val="FFFFFF"/>
              </a:solidFill>
            </a:endParaRPr>
          </a:p>
          <a:p>
            <a:pPr marL="0" lvl="0" indent="0" algn="just" rtl="0">
              <a:spcBef>
                <a:spcPts val="0"/>
              </a:spcBef>
              <a:spcAft>
                <a:spcPts val="0"/>
              </a:spcAft>
              <a:buNone/>
            </a:pPr>
            <a:endParaRPr>
              <a:solidFill>
                <a:srgbClr val="FFFFFF"/>
              </a:solidFill>
            </a:endParaRPr>
          </a:p>
          <a:p>
            <a:pPr marL="0" lvl="0" indent="0" algn="just" rtl="0">
              <a:spcBef>
                <a:spcPts val="0"/>
              </a:spcBef>
              <a:spcAft>
                <a:spcPts val="0"/>
              </a:spcAft>
              <a:buNone/>
            </a:pPr>
            <a:r>
              <a:rPr lang="en">
                <a:solidFill>
                  <a:srgbClr val="FFFFFF"/>
                </a:solidFill>
              </a:rPr>
              <a:t>Por ejemplo, los contratistas se comprometen a terminar de construir una casa para recibir el pago del cliente. En los contratos inteligentes un sistema de blockchain verifica que las condiciones establecidas en el contrato se cumplan y realiza la transacción automáticamente, evitando las interpretaciones humanas.</a:t>
            </a:r>
            <a:endParaRPr>
              <a:solidFill>
                <a:srgbClr val="FFFFFF"/>
              </a:solidFill>
            </a:endParaRPr>
          </a:p>
          <a:p>
            <a:pPr marL="0" lvl="0" indent="0" algn="just" rtl="0">
              <a:spcBef>
                <a:spcPts val="0"/>
              </a:spcBef>
              <a:spcAft>
                <a:spcPts val="0"/>
              </a:spcAft>
              <a:buNone/>
            </a:pPr>
            <a:endParaRPr>
              <a:solidFill>
                <a:srgbClr val="FFFFFF"/>
              </a:solidFill>
            </a:endParaRPr>
          </a:p>
          <a:p>
            <a:pPr marL="0" lvl="0" indent="0" algn="just" rtl="0">
              <a:spcBef>
                <a:spcPts val="0"/>
              </a:spcBef>
              <a:spcAft>
                <a:spcPts val="0"/>
              </a:spcAft>
              <a:buNone/>
            </a:pPr>
            <a:r>
              <a:rPr lang="en">
                <a:solidFill>
                  <a:srgbClr val="FFFFFF"/>
                </a:solidFill>
              </a:rPr>
              <a:t>Uso: compras públicas, seguros y cualquier trámite legal.</a:t>
            </a:r>
            <a:endParaRPr sz="1600">
              <a:solidFill>
                <a:srgbClr val="FFFFFF"/>
              </a:solidFill>
            </a:endParaRPr>
          </a:p>
        </p:txBody>
      </p:sp>
      <p:pic>
        <p:nvPicPr>
          <p:cNvPr id="174" name="Google Shape;174;p24"/>
          <p:cNvPicPr preferRelativeResize="0"/>
          <p:nvPr/>
        </p:nvPicPr>
        <p:blipFill>
          <a:blip r:embed="rId3">
            <a:alphaModFix/>
          </a:blip>
          <a:stretch>
            <a:fillRect/>
          </a:stretch>
        </p:blipFill>
        <p:spPr>
          <a:xfrm>
            <a:off x="5111800" y="1380600"/>
            <a:ext cx="3574513" cy="3299551"/>
          </a:xfrm>
          <a:prstGeom prst="rect">
            <a:avLst/>
          </a:prstGeom>
          <a:noFill/>
          <a:ln>
            <a:noFill/>
          </a:ln>
          <a:effectLst>
            <a:outerShdw blurRad="214313" dist="228600" dir="5520000" algn="bl" rotWithShape="0">
              <a:srgbClr val="000000">
                <a:alpha val="54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80" name="Google Shape;180;p25"/>
          <p:cNvSpPr txBox="1"/>
          <p:nvPr/>
        </p:nvSpPr>
        <p:spPr>
          <a:xfrm>
            <a:off x="955050" y="257425"/>
            <a:ext cx="7233900" cy="692700"/>
          </a:xfrm>
          <a:prstGeom prst="rect">
            <a:avLst/>
          </a:prstGeom>
          <a:noFill/>
          <a:ln>
            <a:noFill/>
          </a:ln>
          <a:effectLst>
            <a:outerShdw blurRad="214313" dist="66675" dir="5400000" algn="bl" rotWithShape="0">
              <a:srgbClr val="000000"/>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3300" b="1">
                <a:solidFill>
                  <a:srgbClr val="FFFFFF"/>
                </a:solidFill>
                <a:latin typeface="Titillium Web"/>
                <a:ea typeface="Titillium Web"/>
                <a:cs typeface="Titillium Web"/>
                <a:sym typeface="Titillium Web"/>
              </a:rPr>
              <a:t>SALUD</a:t>
            </a:r>
            <a:endParaRPr sz="5000" b="1">
              <a:solidFill>
                <a:srgbClr val="FFFFFF"/>
              </a:solidFill>
              <a:latin typeface="Titillium Web"/>
              <a:ea typeface="Titillium Web"/>
              <a:cs typeface="Titillium Web"/>
              <a:sym typeface="Titillium Web"/>
            </a:endParaRPr>
          </a:p>
        </p:txBody>
      </p:sp>
      <p:sp>
        <p:nvSpPr>
          <p:cNvPr id="181" name="Google Shape;181;p25"/>
          <p:cNvSpPr txBox="1"/>
          <p:nvPr/>
        </p:nvSpPr>
        <p:spPr>
          <a:xfrm>
            <a:off x="428350" y="1242325"/>
            <a:ext cx="4535100" cy="3324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700">
                <a:solidFill>
                  <a:srgbClr val="FFFFFF"/>
                </a:solidFill>
              </a:rPr>
              <a:t>Los registros de salud podrían ser unificados y almacenados en blockchain.</a:t>
            </a:r>
            <a:endParaRPr sz="1700">
              <a:solidFill>
                <a:srgbClr val="FFFFFF"/>
              </a:solidFill>
            </a:endParaRPr>
          </a:p>
          <a:p>
            <a:pPr marL="0" lvl="0" indent="0" algn="just" rtl="0">
              <a:spcBef>
                <a:spcPts val="0"/>
              </a:spcBef>
              <a:spcAft>
                <a:spcPts val="0"/>
              </a:spcAft>
              <a:buNone/>
            </a:pPr>
            <a:endParaRPr sz="1700">
              <a:solidFill>
                <a:srgbClr val="FFFFFF"/>
              </a:solidFill>
            </a:endParaRPr>
          </a:p>
          <a:p>
            <a:pPr marL="0" lvl="0" indent="0" algn="just" rtl="0">
              <a:spcBef>
                <a:spcPts val="0"/>
              </a:spcBef>
              <a:spcAft>
                <a:spcPts val="0"/>
              </a:spcAft>
              <a:buNone/>
            </a:pPr>
            <a:r>
              <a:rPr lang="en" sz="1700">
                <a:solidFill>
                  <a:srgbClr val="FFFFFF"/>
                </a:solidFill>
              </a:rPr>
              <a:t>De esta forma, la historia médica de cada paciente estaría segura y a la vez disponible para cada médico autorizado, independientemente del centro de salud donde se haya atendido el paciente.</a:t>
            </a:r>
            <a:endParaRPr sz="1700">
              <a:solidFill>
                <a:srgbClr val="FFFFFF"/>
              </a:solidFill>
            </a:endParaRPr>
          </a:p>
          <a:p>
            <a:pPr marL="0" lvl="0" indent="0" algn="just" rtl="0">
              <a:spcBef>
                <a:spcPts val="0"/>
              </a:spcBef>
              <a:spcAft>
                <a:spcPts val="0"/>
              </a:spcAft>
              <a:buNone/>
            </a:pPr>
            <a:endParaRPr sz="1700">
              <a:solidFill>
                <a:srgbClr val="FFFFFF"/>
              </a:solidFill>
            </a:endParaRPr>
          </a:p>
          <a:p>
            <a:pPr marL="0" lvl="0" indent="0" algn="just" rtl="0">
              <a:spcBef>
                <a:spcPts val="0"/>
              </a:spcBef>
              <a:spcAft>
                <a:spcPts val="0"/>
              </a:spcAft>
              <a:buNone/>
            </a:pPr>
            <a:r>
              <a:rPr lang="en" sz="1700">
                <a:solidFill>
                  <a:srgbClr val="FFFFFF"/>
                </a:solidFill>
              </a:rPr>
              <a:t>Incluso la industria farmacéutica puede utilizar esta tecnología para verificar medicamentos y evitar falsificaciones.</a:t>
            </a:r>
            <a:endParaRPr sz="1700">
              <a:solidFill>
                <a:srgbClr val="FFFFFF"/>
              </a:solidFill>
            </a:endParaRPr>
          </a:p>
        </p:txBody>
      </p:sp>
      <p:pic>
        <p:nvPicPr>
          <p:cNvPr id="182" name="Google Shape;182;p25"/>
          <p:cNvPicPr preferRelativeResize="0"/>
          <p:nvPr/>
        </p:nvPicPr>
        <p:blipFill>
          <a:blip r:embed="rId3">
            <a:alphaModFix/>
          </a:blip>
          <a:stretch>
            <a:fillRect/>
          </a:stretch>
        </p:blipFill>
        <p:spPr>
          <a:xfrm>
            <a:off x="5296275" y="1211800"/>
            <a:ext cx="3385651" cy="3385651"/>
          </a:xfrm>
          <a:prstGeom prst="rect">
            <a:avLst/>
          </a:prstGeom>
          <a:noFill/>
          <a:ln>
            <a:noFill/>
          </a:ln>
          <a:effectLst>
            <a:outerShdw blurRad="214313" dist="123825" dir="5160000" algn="bl" rotWithShape="0">
              <a:srgbClr val="000000">
                <a:alpha val="47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188" name="Google Shape;188;p26"/>
          <p:cNvSpPr txBox="1"/>
          <p:nvPr/>
        </p:nvSpPr>
        <p:spPr>
          <a:xfrm>
            <a:off x="826306" y="-306729"/>
            <a:ext cx="5693400" cy="715800"/>
          </a:xfrm>
          <a:prstGeom prst="rect">
            <a:avLst/>
          </a:prstGeom>
          <a:noFill/>
          <a:ln>
            <a:noFill/>
          </a:ln>
        </p:spPr>
        <p:txBody>
          <a:bodyPr spcFirstLastPara="1" wrap="square" lIns="91425" tIns="91425" rIns="91425" bIns="91425" anchor="t" anchorCtr="0">
            <a:spAutoFit/>
          </a:bodyPr>
          <a:lstStyle/>
          <a:p>
            <a:pPr marL="0" lvl="0" indent="0" algn="ctr" rtl="0">
              <a:lnSpc>
                <a:spcPct val="182608"/>
              </a:lnSpc>
              <a:spcBef>
                <a:spcPts val="1400"/>
              </a:spcBef>
              <a:spcAft>
                <a:spcPts val="0"/>
              </a:spcAft>
              <a:buNone/>
            </a:pPr>
            <a:r>
              <a:rPr lang="en" sz="3450" b="1" dirty="0">
                <a:solidFill>
                  <a:srgbClr val="FFFFFF"/>
                </a:solidFill>
                <a:latin typeface="Titillium Web"/>
                <a:ea typeface="Titillium Web"/>
                <a:cs typeface="Titillium Web"/>
                <a:sym typeface="Titillium Web"/>
              </a:rPr>
              <a:t>Desarrollar en blockchain</a:t>
            </a:r>
            <a:endParaRPr sz="3450" b="1" dirty="0">
              <a:solidFill>
                <a:srgbClr val="FFFFFF"/>
              </a:solidFill>
              <a:latin typeface="Titillium Web"/>
              <a:ea typeface="Titillium Web"/>
              <a:cs typeface="Titillium Web"/>
              <a:sym typeface="Titillium Web"/>
            </a:endParaRPr>
          </a:p>
        </p:txBody>
      </p:sp>
      <p:sp>
        <p:nvSpPr>
          <p:cNvPr id="189" name="Google Shape;189;p26"/>
          <p:cNvSpPr txBox="1"/>
          <p:nvPr/>
        </p:nvSpPr>
        <p:spPr>
          <a:xfrm>
            <a:off x="533150" y="1018500"/>
            <a:ext cx="53364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FFFFFF"/>
                </a:solidFill>
              </a:rPr>
              <a:t>El proceso para desarrollar aplicaciones en blockchain fue diseñado para ser similar a la codificación promedio, con la adición de algunas otras herramientas y los contratos inteligentes, donde se mantiene y ejecuta la lógica en blockchain.</a:t>
            </a:r>
            <a:endParaRPr sz="1600">
              <a:solidFill>
                <a:srgbClr val="FFFFFF"/>
              </a:solidFill>
            </a:endParaRPr>
          </a:p>
          <a:p>
            <a:pPr marL="0" lvl="0" indent="0" algn="l" rtl="0">
              <a:spcBef>
                <a:spcPts val="0"/>
              </a:spcBef>
              <a:spcAft>
                <a:spcPts val="0"/>
              </a:spcAft>
              <a:buNone/>
            </a:pPr>
            <a:endParaRPr sz="1600">
              <a:solidFill>
                <a:srgbClr val="FFFFFF"/>
              </a:solidFill>
            </a:endParaRPr>
          </a:p>
          <a:p>
            <a:pPr marL="0" lvl="0" indent="0" algn="l" rtl="0">
              <a:spcBef>
                <a:spcPts val="0"/>
              </a:spcBef>
              <a:spcAft>
                <a:spcPts val="0"/>
              </a:spcAft>
              <a:buNone/>
            </a:pPr>
            <a:r>
              <a:rPr lang="en" sz="1600">
                <a:solidFill>
                  <a:srgbClr val="FFFFFF"/>
                </a:solidFill>
              </a:rPr>
              <a:t>Se pueden usar lenguajes como…</a:t>
            </a:r>
            <a:endParaRPr sz="1600">
              <a:solidFill>
                <a:srgbClr val="FFFFFF"/>
              </a:solidFill>
            </a:endParaRPr>
          </a:p>
          <a:p>
            <a:pPr marL="457200" lvl="0" indent="-330200" algn="l" rtl="0">
              <a:spcBef>
                <a:spcPts val="0"/>
              </a:spcBef>
              <a:spcAft>
                <a:spcPts val="0"/>
              </a:spcAft>
              <a:buClr>
                <a:srgbClr val="FFFFFF"/>
              </a:buClr>
              <a:buSzPts val="1600"/>
              <a:buAutoNum type="arabicPeriod"/>
            </a:pPr>
            <a:r>
              <a:rPr lang="en" sz="1600">
                <a:solidFill>
                  <a:srgbClr val="FFFFFF"/>
                </a:solidFill>
              </a:rPr>
              <a:t>C++</a:t>
            </a:r>
            <a:endParaRPr sz="1600">
              <a:solidFill>
                <a:srgbClr val="FFFFFF"/>
              </a:solidFill>
            </a:endParaRPr>
          </a:p>
          <a:p>
            <a:pPr marL="457200" lvl="0" indent="-330200" algn="l" rtl="0">
              <a:spcBef>
                <a:spcPts val="0"/>
              </a:spcBef>
              <a:spcAft>
                <a:spcPts val="0"/>
              </a:spcAft>
              <a:buClr>
                <a:srgbClr val="FFFFFF"/>
              </a:buClr>
              <a:buSzPts val="1600"/>
              <a:buAutoNum type="arabicPeriod"/>
            </a:pPr>
            <a:r>
              <a:rPr lang="en" sz="1600">
                <a:solidFill>
                  <a:srgbClr val="FFFFFF"/>
                </a:solidFill>
              </a:rPr>
              <a:t>Java</a:t>
            </a:r>
            <a:endParaRPr sz="1600">
              <a:solidFill>
                <a:srgbClr val="FFFFFF"/>
              </a:solidFill>
            </a:endParaRPr>
          </a:p>
          <a:p>
            <a:pPr marL="457200" lvl="0" indent="-330200" algn="l" rtl="0">
              <a:spcBef>
                <a:spcPts val="0"/>
              </a:spcBef>
              <a:spcAft>
                <a:spcPts val="0"/>
              </a:spcAft>
              <a:buClr>
                <a:srgbClr val="FFFFFF"/>
              </a:buClr>
              <a:buSzPts val="1600"/>
              <a:buAutoNum type="arabicPeriod"/>
            </a:pPr>
            <a:r>
              <a:rPr lang="en" sz="1600">
                <a:solidFill>
                  <a:srgbClr val="FFFFFF"/>
                </a:solidFill>
              </a:rPr>
              <a:t>JavaScript</a:t>
            </a:r>
            <a:endParaRPr sz="1600">
              <a:solidFill>
                <a:srgbClr val="FFFFFF"/>
              </a:solidFill>
            </a:endParaRPr>
          </a:p>
          <a:p>
            <a:pPr marL="457200" lvl="0" indent="-330200" algn="l" rtl="0">
              <a:spcBef>
                <a:spcPts val="0"/>
              </a:spcBef>
              <a:spcAft>
                <a:spcPts val="0"/>
              </a:spcAft>
              <a:buClr>
                <a:srgbClr val="FFFFFF"/>
              </a:buClr>
              <a:buSzPts val="1600"/>
              <a:buAutoNum type="arabicPeriod"/>
            </a:pPr>
            <a:r>
              <a:rPr lang="en" sz="1600">
                <a:solidFill>
                  <a:srgbClr val="FFFFFF"/>
                </a:solidFill>
              </a:rPr>
              <a:t>Solidity</a:t>
            </a:r>
            <a:endParaRPr sz="1600">
              <a:solidFill>
                <a:srgbClr val="FFFFFF"/>
              </a:solidFill>
            </a:endParaRPr>
          </a:p>
          <a:p>
            <a:pPr marL="457200" lvl="0" indent="-330200" algn="l" rtl="0">
              <a:spcBef>
                <a:spcPts val="0"/>
              </a:spcBef>
              <a:spcAft>
                <a:spcPts val="0"/>
              </a:spcAft>
              <a:buClr>
                <a:srgbClr val="FFFFFF"/>
              </a:buClr>
              <a:buSzPts val="1600"/>
              <a:buAutoNum type="arabicPeriod"/>
            </a:pPr>
            <a:r>
              <a:rPr lang="en" sz="1600">
                <a:solidFill>
                  <a:srgbClr val="FFFFFF"/>
                </a:solidFill>
              </a:rPr>
              <a:t>SQL</a:t>
            </a:r>
            <a:endParaRPr sz="1600">
              <a:solidFill>
                <a:srgbClr val="FFFFFF"/>
              </a:solidFill>
            </a:endParaRPr>
          </a:p>
          <a:p>
            <a:pPr marL="457200" lvl="0" indent="0" algn="l" rtl="0">
              <a:spcBef>
                <a:spcPts val="0"/>
              </a:spcBef>
              <a:spcAft>
                <a:spcPts val="0"/>
              </a:spcAft>
              <a:buNone/>
            </a:pPr>
            <a:endParaRPr sz="1600">
              <a:solidFill>
                <a:srgbClr val="FFFFFF"/>
              </a:solidFill>
            </a:endParaRPr>
          </a:p>
          <a:p>
            <a:pPr marL="0" lvl="0" indent="0" algn="l" rtl="0">
              <a:spcBef>
                <a:spcPts val="0"/>
              </a:spcBef>
              <a:spcAft>
                <a:spcPts val="0"/>
              </a:spcAft>
              <a:buNone/>
            </a:pPr>
            <a:r>
              <a:rPr lang="en" sz="1600">
                <a:solidFill>
                  <a:srgbClr val="FFFFFF"/>
                </a:solidFill>
              </a:rPr>
              <a:t>Para un sistema más personalizable se recomienda usar</a:t>
            </a:r>
            <a:endParaRPr sz="1600">
              <a:solidFill>
                <a:srgbClr val="FFFFFF"/>
              </a:solidFill>
            </a:endParaRPr>
          </a:p>
          <a:p>
            <a:pPr marL="0" lvl="0" indent="0" algn="l" rtl="0">
              <a:spcBef>
                <a:spcPts val="0"/>
              </a:spcBef>
              <a:spcAft>
                <a:spcPts val="0"/>
              </a:spcAft>
              <a:buNone/>
            </a:pPr>
            <a:endParaRPr sz="1600">
              <a:solidFill>
                <a:srgbClr val="FFFFFF"/>
              </a:solidFill>
            </a:endParaRPr>
          </a:p>
          <a:p>
            <a:pPr marL="0" lvl="0" indent="0" algn="l" rtl="0">
              <a:spcBef>
                <a:spcPts val="0"/>
              </a:spcBef>
              <a:spcAft>
                <a:spcPts val="0"/>
              </a:spcAft>
              <a:buNone/>
            </a:pPr>
            <a:r>
              <a:rPr lang="en" sz="1600" b="1">
                <a:solidFill>
                  <a:srgbClr val="FFFFFF"/>
                </a:solidFill>
              </a:rPr>
              <a:t>C++ Y JavaScript</a:t>
            </a:r>
            <a:endParaRPr sz="1600" b="1">
              <a:solidFill>
                <a:srgbClr val="FFFFFF"/>
              </a:solidFill>
            </a:endParaRPr>
          </a:p>
        </p:txBody>
      </p:sp>
      <p:pic>
        <p:nvPicPr>
          <p:cNvPr id="190" name="Google Shape;190;p26"/>
          <p:cNvPicPr preferRelativeResize="0"/>
          <p:nvPr/>
        </p:nvPicPr>
        <p:blipFill rotWithShape="1">
          <a:blip r:embed="rId3">
            <a:alphaModFix/>
          </a:blip>
          <a:srcRect l="61374" t="32173" r="22446" b="22753"/>
          <a:stretch/>
        </p:blipFill>
        <p:spPr>
          <a:xfrm>
            <a:off x="6279737" y="2128062"/>
            <a:ext cx="815330" cy="1135575"/>
          </a:xfrm>
          <a:prstGeom prst="rect">
            <a:avLst/>
          </a:prstGeom>
          <a:noFill/>
          <a:ln>
            <a:noFill/>
          </a:ln>
        </p:spPr>
      </p:pic>
      <p:pic>
        <p:nvPicPr>
          <p:cNvPr id="191" name="Google Shape;191;p26"/>
          <p:cNvPicPr preferRelativeResize="0"/>
          <p:nvPr/>
        </p:nvPicPr>
        <p:blipFill rotWithShape="1">
          <a:blip r:embed="rId3">
            <a:alphaModFix/>
          </a:blip>
          <a:srcRect l="41568" t="41567" r="40790" b="9997"/>
          <a:stretch/>
        </p:blipFill>
        <p:spPr>
          <a:xfrm>
            <a:off x="7753125" y="2128050"/>
            <a:ext cx="815325" cy="1119272"/>
          </a:xfrm>
          <a:prstGeom prst="rect">
            <a:avLst/>
          </a:prstGeom>
          <a:noFill/>
          <a:ln>
            <a:noFill/>
          </a:ln>
        </p:spPr>
      </p:pic>
      <p:pic>
        <p:nvPicPr>
          <p:cNvPr id="192" name="Google Shape;192;p26"/>
          <p:cNvPicPr preferRelativeResize="0"/>
          <p:nvPr/>
        </p:nvPicPr>
        <p:blipFill rotWithShape="1">
          <a:blip r:embed="rId3">
            <a:alphaModFix/>
          </a:blip>
          <a:srcRect l="21430" t="30313" r="60927" b="23129"/>
          <a:stretch/>
        </p:blipFill>
        <p:spPr>
          <a:xfrm>
            <a:off x="6257100" y="842138"/>
            <a:ext cx="860599" cy="1135590"/>
          </a:xfrm>
          <a:prstGeom prst="rect">
            <a:avLst/>
          </a:prstGeom>
          <a:noFill/>
          <a:ln>
            <a:noFill/>
          </a:ln>
        </p:spPr>
      </p:pic>
      <p:pic>
        <p:nvPicPr>
          <p:cNvPr id="193" name="Google Shape;193;p26"/>
          <p:cNvPicPr preferRelativeResize="0"/>
          <p:nvPr/>
        </p:nvPicPr>
        <p:blipFill rotWithShape="1">
          <a:blip r:embed="rId3">
            <a:alphaModFix/>
          </a:blip>
          <a:srcRect l="1713" t="45740" r="79496" b="9185"/>
          <a:stretch/>
        </p:blipFill>
        <p:spPr>
          <a:xfrm>
            <a:off x="7687400" y="842150"/>
            <a:ext cx="946782" cy="1135575"/>
          </a:xfrm>
          <a:prstGeom prst="rect">
            <a:avLst/>
          </a:prstGeom>
          <a:noFill/>
          <a:ln>
            <a:noFill/>
          </a:ln>
        </p:spPr>
      </p:pic>
      <p:pic>
        <p:nvPicPr>
          <p:cNvPr id="194" name="Google Shape;194;p26"/>
          <p:cNvPicPr preferRelativeResize="0"/>
          <p:nvPr/>
        </p:nvPicPr>
        <p:blipFill rotWithShape="1">
          <a:blip r:embed="rId3">
            <a:alphaModFix/>
          </a:blip>
          <a:srcRect l="77825" t="37878" r="6515" b="8462"/>
          <a:stretch/>
        </p:blipFill>
        <p:spPr>
          <a:xfrm>
            <a:off x="6925300" y="3413950"/>
            <a:ext cx="1043999" cy="1638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02521-CCCD-454E-BDBE-E696A0C178A2}"/>
              </a:ext>
            </a:extLst>
          </p:cNvPr>
          <p:cNvSpPr>
            <a:spLocks noGrp="1"/>
          </p:cNvSpPr>
          <p:nvPr>
            <p:ph type="title"/>
          </p:nvPr>
        </p:nvSpPr>
        <p:spPr>
          <a:xfrm>
            <a:off x="1371600" y="160472"/>
            <a:ext cx="6025500" cy="857400"/>
          </a:xfrm>
        </p:spPr>
        <p:txBody>
          <a:bodyPr/>
          <a:lstStyle/>
          <a:p>
            <a:pPr algn="ctr"/>
            <a:r>
              <a:rPr lang="es-MX" dirty="0"/>
              <a:t>Conclusión</a:t>
            </a:r>
          </a:p>
        </p:txBody>
      </p:sp>
      <p:sp>
        <p:nvSpPr>
          <p:cNvPr id="3" name="Marcador de texto 2">
            <a:extLst>
              <a:ext uri="{FF2B5EF4-FFF2-40B4-BE49-F238E27FC236}">
                <a16:creationId xmlns:a16="http://schemas.microsoft.com/office/drawing/2014/main" id="{B6239491-7CC4-465A-9D02-DABE5BE877C3}"/>
              </a:ext>
            </a:extLst>
          </p:cNvPr>
          <p:cNvSpPr>
            <a:spLocks noGrp="1"/>
          </p:cNvSpPr>
          <p:nvPr>
            <p:ph type="body" idx="1"/>
          </p:nvPr>
        </p:nvSpPr>
        <p:spPr>
          <a:xfrm>
            <a:off x="361507" y="1382428"/>
            <a:ext cx="8420986" cy="2743200"/>
          </a:xfrm>
        </p:spPr>
        <p:txBody>
          <a:bodyPr/>
          <a:lstStyle/>
          <a:p>
            <a:pPr marL="76200" indent="0" algn="just">
              <a:buNone/>
            </a:pPr>
            <a:r>
              <a:rPr lang="es-MX" sz="2000" dirty="0"/>
              <a:t>La Blockchain permite implementar una base de datos distribuida, pública e inmutable basada en una secuencia creciente de bloques. Esta base de datos proporciona de forma intrínseca tolerancia a fallos en nodos, robustez frente a manipulación y al ser pública, transparencia. Los usos de esta tecnología son potencialmente inmensos y por ello se considera como una de las tecnologías con más potencial disruptivo de los últimos años. La posibilidad de tener una base de datos distribuida e inmutable a posteriori tiene un sinfín de utilidades prácticas que solo empiezan a vislumbrarse</a:t>
            </a:r>
            <a:r>
              <a:rPr lang="es-MX" sz="1800" dirty="0"/>
              <a:t>.</a:t>
            </a:r>
          </a:p>
        </p:txBody>
      </p:sp>
      <p:sp>
        <p:nvSpPr>
          <p:cNvPr id="4" name="Marcador de número de diapositiva 3">
            <a:extLst>
              <a:ext uri="{FF2B5EF4-FFF2-40B4-BE49-F238E27FC236}">
                <a16:creationId xmlns:a16="http://schemas.microsoft.com/office/drawing/2014/main" id="{B21346E5-1D0C-42E5-9648-8E97255280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19</a:t>
            </a:fld>
            <a:endParaRPr lang="es-MX"/>
          </a:p>
        </p:txBody>
      </p:sp>
    </p:spTree>
    <p:extLst>
      <p:ext uri="{BB962C8B-B14F-4D97-AF65-F5344CB8AC3E}">
        <p14:creationId xmlns:p14="http://schemas.microsoft.com/office/powerpoint/2010/main" val="2848519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02521-CCCD-454E-BDBE-E696A0C178A2}"/>
              </a:ext>
            </a:extLst>
          </p:cNvPr>
          <p:cNvSpPr>
            <a:spLocks noGrp="1"/>
          </p:cNvSpPr>
          <p:nvPr>
            <p:ph type="title"/>
          </p:nvPr>
        </p:nvSpPr>
        <p:spPr>
          <a:xfrm>
            <a:off x="1424763" y="-75788"/>
            <a:ext cx="6025500" cy="857400"/>
          </a:xfrm>
        </p:spPr>
        <p:txBody>
          <a:bodyPr/>
          <a:lstStyle/>
          <a:p>
            <a:pPr algn="ctr"/>
            <a:r>
              <a:rPr lang="es-MX" dirty="0"/>
              <a:t>Introducción</a:t>
            </a:r>
          </a:p>
        </p:txBody>
      </p:sp>
      <p:sp>
        <p:nvSpPr>
          <p:cNvPr id="3" name="Marcador de texto 2">
            <a:extLst>
              <a:ext uri="{FF2B5EF4-FFF2-40B4-BE49-F238E27FC236}">
                <a16:creationId xmlns:a16="http://schemas.microsoft.com/office/drawing/2014/main" id="{B6239491-7CC4-465A-9D02-DABE5BE877C3}"/>
              </a:ext>
            </a:extLst>
          </p:cNvPr>
          <p:cNvSpPr>
            <a:spLocks noGrp="1"/>
          </p:cNvSpPr>
          <p:nvPr>
            <p:ph type="body" idx="1"/>
          </p:nvPr>
        </p:nvSpPr>
        <p:spPr>
          <a:xfrm>
            <a:off x="457200" y="988828"/>
            <a:ext cx="8420986" cy="3588720"/>
          </a:xfrm>
        </p:spPr>
        <p:txBody>
          <a:bodyPr/>
          <a:lstStyle/>
          <a:p>
            <a:pPr marL="76200" indent="0" algn="just">
              <a:buNone/>
            </a:pPr>
            <a:r>
              <a:rPr lang="es-MX" sz="1800" dirty="0"/>
              <a:t>Actualmente el ritmo de innovaciones en la tecnología y de los negocios se ha acelerado  durante las últimas décadas, dificultando la elaboración de modelos de negocios que mantengan una rentabilidad sostenida en el tiempo. Es por ello que Blockchain trae una nueva web realizando una transición desde el internet de la información al internet del valor y se considera que tiene el potencial disruptivo para modificar los procesos y modelos de negocios.</a:t>
            </a:r>
          </a:p>
          <a:p>
            <a:pPr marL="76200" indent="0" algn="just">
              <a:buNone/>
            </a:pPr>
            <a:r>
              <a:rPr lang="es-MX" sz="1800" dirty="0"/>
              <a:t>Las posibilidades y oportunidades que otorga la tecnología Blockchain son diversas con una variedad de aplicaciones en distintas industrias que otorgan mejoras de procesos y transformaciones en la forma que se relacionan empresas y clientes. Estas características y utilidades han despertado el interés  por analizar la tecnología, su ecosistema, impacto y beneficios para las empresas, con el fin de aportar al conocimiento tanto académico como empresarial.</a:t>
            </a:r>
          </a:p>
        </p:txBody>
      </p:sp>
      <p:sp>
        <p:nvSpPr>
          <p:cNvPr id="4" name="Marcador de número de diapositiva 3">
            <a:extLst>
              <a:ext uri="{FF2B5EF4-FFF2-40B4-BE49-F238E27FC236}">
                <a16:creationId xmlns:a16="http://schemas.microsoft.com/office/drawing/2014/main" id="{B21346E5-1D0C-42E5-9648-8E97255280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2</a:t>
            </a:fld>
            <a:endParaRPr lang="es-MX"/>
          </a:p>
        </p:txBody>
      </p:sp>
    </p:spTree>
    <p:extLst>
      <p:ext uri="{BB962C8B-B14F-4D97-AF65-F5344CB8AC3E}">
        <p14:creationId xmlns:p14="http://schemas.microsoft.com/office/powerpoint/2010/main" val="836719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00" name="Google Shape;200;p27"/>
          <p:cNvSpPr txBox="1"/>
          <p:nvPr/>
        </p:nvSpPr>
        <p:spPr>
          <a:xfrm>
            <a:off x="955050" y="2140800"/>
            <a:ext cx="7233900" cy="861900"/>
          </a:xfrm>
          <a:prstGeom prst="rect">
            <a:avLst/>
          </a:prstGeom>
          <a:noFill/>
          <a:ln>
            <a:noFill/>
          </a:ln>
          <a:effectLst>
            <a:outerShdw blurRad="185738" dist="38100" dir="4920000" algn="bl" rotWithShape="0">
              <a:srgbClr val="000000"/>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400" b="1">
                <a:solidFill>
                  <a:srgbClr val="FFFFFF"/>
                </a:solidFill>
                <a:latin typeface="Titillium Web"/>
                <a:ea typeface="Titillium Web"/>
                <a:cs typeface="Titillium Web"/>
                <a:sym typeface="Titillium Web"/>
              </a:rPr>
              <a:t>¡GRACIAS POR SU ATENCIÓN!</a:t>
            </a:r>
            <a:endParaRPr sz="6500" b="1">
              <a:solidFill>
                <a:srgbClr val="FFFFFF"/>
              </a:solidFill>
              <a:latin typeface="Titillium Web"/>
              <a:ea typeface="Titillium Web"/>
              <a:cs typeface="Titillium Web"/>
              <a:sym typeface="Titillium Web"/>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1579950" y="2187150"/>
            <a:ext cx="5984100" cy="769200"/>
          </a:xfrm>
          <a:prstGeom prst="rect">
            <a:avLst/>
          </a:prstGeom>
          <a:effectLst>
            <a:outerShdw blurRad="257175" dist="190500" dir="5400000" algn="bl" rotWithShape="0">
              <a:srgbClr val="000000"/>
            </a:outerShdw>
          </a:effectLst>
        </p:spPr>
        <p:txBody>
          <a:bodyPr spcFirstLastPara="1" wrap="square" lIns="0" tIns="0" rIns="0" bIns="0" anchor="b" anchorCtr="0">
            <a:noAutofit/>
          </a:bodyPr>
          <a:lstStyle/>
          <a:p>
            <a:pPr marL="0" lvl="0" indent="0" algn="l" rtl="0">
              <a:spcBef>
                <a:spcPts val="0"/>
              </a:spcBef>
              <a:spcAft>
                <a:spcPts val="0"/>
              </a:spcAft>
              <a:buNone/>
            </a:pPr>
            <a:r>
              <a:rPr lang="en"/>
              <a:t>1. ¿Qué es blockchain?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p:nvPr/>
        </p:nvSpPr>
        <p:spPr>
          <a:xfrm>
            <a:off x="5412325"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7DFFB1"/>
                </a:solidFill>
                <a:latin typeface="Titillium Web"/>
                <a:ea typeface="Titillium Web"/>
                <a:cs typeface="Titillium Web"/>
                <a:sym typeface="Titillium Web"/>
              </a:rPr>
              <a:t>Place your screenshot here</a:t>
            </a:r>
            <a:endParaRPr sz="1000">
              <a:solidFill>
                <a:srgbClr val="7DFFB1"/>
              </a:solidFill>
              <a:latin typeface="Titillium Web"/>
              <a:ea typeface="Titillium Web"/>
              <a:cs typeface="Titillium Web"/>
              <a:sym typeface="Titillium Web"/>
            </a:endParaRPr>
          </a:p>
        </p:txBody>
      </p:sp>
      <p:sp>
        <p:nvSpPr>
          <p:cNvPr id="76" name="Google Shape;76;p14"/>
          <p:cNvSpPr txBox="1">
            <a:spLocks noGrp="1"/>
          </p:cNvSpPr>
          <p:nvPr>
            <p:ph type="body" idx="4294967295"/>
          </p:nvPr>
        </p:nvSpPr>
        <p:spPr>
          <a:xfrm>
            <a:off x="685800" y="373575"/>
            <a:ext cx="3364800" cy="43965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b="1">
                <a:latin typeface="Titillium Web"/>
                <a:ea typeface="Titillium Web"/>
                <a:cs typeface="Titillium Web"/>
                <a:sym typeface="Titillium Web"/>
              </a:rPr>
              <a:t>Es una cadena de bloques </a:t>
            </a:r>
            <a:r>
              <a:rPr lang="en"/>
              <a:t>donde hay un registro único, consensuado y distribuido en varios nodos de una red.</a:t>
            </a:r>
            <a:endParaRPr/>
          </a:p>
          <a:p>
            <a:pPr marL="0" lvl="0" indent="0" algn="l" rtl="0">
              <a:spcBef>
                <a:spcPts val="600"/>
              </a:spcBef>
              <a:spcAft>
                <a:spcPts val="0"/>
              </a:spcAft>
              <a:buNone/>
            </a:pPr>
            <a:endParaRPr/>
          </a:p>
        </p:txBody>
      </p:sp>
      <p:sp>
        <p:nvSpPr>
          <p:cNvPr id="77" name="Google Shape;77;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78" name="Google Shape;78;p14"/>
          <p:cNvGrpSpPr/>
          <p:nvPr/>
        </p:nvGrpSpPr>
        <p:grpSpPr>
          <a:xfrm>
            <a:off x="5353200" y="373572"/>
            <a:ext cx="2119546" cy="4396359"/>
            <a:chOff x="2547150" y="238125"/>
            <a:chExt cx="2525675" cy="5238750"/>
          </a:xfrm>
        </p:grpSpPr>
        <p:sp>
          <p:nvSpPr>
            <p:cNvPr id="79" name="Google Shape;79;p1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002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4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4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4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 name="Google Shape;83;p14"/>
          <p:cNvPicPr preferRelativeResize="0"/>
          <p:nvPr/>
        </p:nvPicPr>
        <p:blipFill rotWithShape="1">
          <a:blip r:embed="rId3">
            <a:alphaModFix/>
          </a:blip>
          <a:srcRect l="26066" t="1200" r="44525" b="1200"/>
          <a:stretch/>
        </p:blipFill>
        <p:spPr>
          <a:xfrm>
            <a:off x="5353200" y="731125"/>
            <a:ext cx="2119551" cy="36847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a:spLocks noGrp="1"/>
          </p:cNvSpPr>
          <p:nvPr>
            <p:ph type="body" idx="1"/>
          </p:nvPr>
        </p:nvSpPr>
        <p:spPr>
          <a:xfrm>
            <a:off x="457200" y="1428750"/>
            <a:ext cx="76068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En cada bloque se almacena:</a:t>
            </a:r>
            <a:endParaRPr b="1"/>
          </a:p>
          <a:p>
            <a:pPr marL="0" lvl="0" indent="457200" algn="l" rtl="0">
              <a:spcBef>
                <a:spcPts val="600"/>
              </a:spcBef>
              <a:spcAft>
                <a:spcPts val="0"/>
              </a:spcAft>
              <a:buNone/>
            </a:pPr>
            <a:r>
              <a:rPr lang="en"/>
              <a:t>una cantidad de registros o transacciones válidas</a:t>
            </a:r>
            <a:endParaRPr/>
          </a:p>
          <a:p>
            <a:pPr marL="0" lvl="0" indent="0" algn="l" rtl="0">
              <a:spcBef>
                <a:spcPts val="600"/>
              </a:spcBef>
              <a:spcAft>
                <a:spcPts val="0"/>
              </a:spcAft>
              <a:buNone/>
            </a:pPr>
            <a:endParaRPr/>
          </a:p>
          <a:p>
            <a:pPr marL="0" lvl="0" indent="457200" algn="l" rtl="0">
              <a:spcBef>
                <a:spcPts val="600"/>
              </a:spcBef>
              <a:spcAft>
                <a:spcPts val="0"/>
              </a:spcAft>
              <a:buNone/>
            </a:pPr>
            <a:r>
              <a:rPr lang="en"/>
              <a:t>información referente a ese bloque</a:t>
            </a:r>
            <a:endParaRPr/>
          </a:p>
          <a:p>
            <a:pPr marL="0" lvl="0" indent="0" algn="l" rtl="0">
              <a:spcBef>
                <a:spcPts val="600"/>
              </a:spcBef>
              <a:spcAft>
                <a:spcPts val="0"/>
              </a:spcAft>
              <a:buNone/>
            </a:pPr>
            <a:endParaRPr/>
          </a:p>
          <a:p>
            <a:pPr marL="457200" lvl="0" indent="0" algn="l" rtl="0">
              <a:spcBef>
                <a:spcPts val="600"/>
              </a:spcBef>
              <a:spcAft>
                <a:spcPts val="0"/>
              </a:spcAft>
              <a:buNone/>
            </a:pPr>
            <a:r>
              <a:rPr lang="en"/>
              <a:t>su vinculación con el bloque anterior y el bloque siguiente a través del hash de cada bloque ─un código único que sería como la huella digital del bloque</a:t>
            </a:r>
            <a:endParaRPr/>
          </a:p>
        </p:txBody>
      </p:sp>
      <p:sp>
        <p:nvSpPr>
          <p:cNvPr id="89" name="Google Shape;89;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a:t>¿Qué almacena cada bloque?</a:t>
            </a:r>
            <a:endParaRPr sz="2800"/>
          </a:p>
        </p:txBody>
      </p:sp>
      <p:sp>
        <p:nvSpPr>
          <p:cNvPr id="90" name="Google Shape;90;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91" name="Google Shape;91;p15"/>
          <p:cNvGrpSpPr/>
          <p:nvPr/>
        </p:nvGrpSpPr>
        <p:grpSpPr>
          <a:xfrm>
            <a:off x="457197" y="1878021"/>
            <a:ext cx="445785" cy="421964"/>
            <a:chOff x="10914544" y="4407150"/>
            <a:chExt cx="720170" cy="681687"/>
          </a:xfrm>
        </p:grpSpPr>
        <p:sp>
          <p:nvSpPr>
            <p:cNvPr id="92" name="Google Shape;92;p15"/>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 name="Google Shape;93;p15"/>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 name="Google Shape;94;p15"/>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 name="Google Shape;95;p15"/>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6" name="Google Shape;96;p15"/>
          <p:cNvGrpSpPr/>
          <p:nvPr/>
        </p:nvGrpSpPr>
        <p:grpSpPr>
          <a:xfrm>
            <a:off x="457197" y="2646571"/>
            <a:ext cx="445785" cy="421964"/>
            <a:chOff x="10914544" y="4407150"/>
            <a:chExt cx="720170" cy="681687"/>
          </a:xfrm>
        </p:grpSpPr>
        <p:sp>
          <p:nvSpPr>
            <p:cNvPr id="97" name="Google Shape;97;p15"/>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 name="Google Shape;98;p15"/>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 name="Google Shape;99;p15"/>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 name="Google Shape;100;p15"/>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 name="Google Shape;101;p15"/>
          <p:cNvGrpSpPr/>
          <p:nvPr/>
        </p:nvGrpSpPr>
        <p:grpSpPr>
          <a:xfrm>
            <a:off x="457197" y="3415121"/>
            <a:ext cx="445785" cy="421964"/>
            <a:chOff x="10914544" y="4407150"/>
            <a:chExt cx="720170" cy="681687"/>
          </a:xfrm>
        </p:grpSpPr>
        <p:sp>
          <p:nvSpPr>
            <p:cNvPr id="102" name="Google Shape;102;p15"/>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 name="Google Shape;103;p15"/>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 name="Google Shape;104;p15"/>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 name="Google Shape;105;p15"/>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6"/>
          <p:cNvSpPr txBox="1">
            <a:spLocks noGrp="1"/>
          </p:cNvSpPr>
          <p:nvPr>
            <p:ph type="ctrTitle" idx="4294967295"/>
          </p:nvPr>
        </p:nvSpPr>
        <p:spPr>
          <a:xfrm>
            <a:off x="205550" y="278400"/>
            <a:ext cx="7965600" cy="72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900"/>
              <a:t>¿Por que estan seguro?</a:t>
            </a:r>
            <a:endParaRPr sz="3900"/>
          </a:p>
        </p:txBody>
      </p:sp>
      <p:sp>
        <p:nvSpPr>
          <p:cNvPr id="111" name="Google Shape;111;p16"/>
          <p:cNvSpPr txBox="1">
            <a:spLocks noGrp="1"/>
          </p:cNvSpPr>
          <p:nvPr>
            <p:ph type="subTitle" idx="4294967295"/>
          </p:nvPr>
        </p:nvSpPr>
        <p:spPr>
          <a:xfrm>
            <a:off x="142900" y="1288150"/>
            <a:ext cx="4659600" cy="3461700"/>
          </a:xfrm>
          <a:prstGeom prst="rect">
            <a:avLst/>
          </a:prstGeom>
        </p:spPr>
        <p:txBody>
          <a:bodyPr spcFirstLastPara="1" wrap="square" lIns="0" tIns="0" rIns="0" bIns="0" anchor="t" anchorCtr="0">
            <a:noAutofit/>
          </a:bodyPr>
          <a:lstStyle/>
          <a:p>
            <a:pPr marL="342900" indent="-342900" algn="just">
              <a:buClr>
                <a:schemeClr val="accent6">
                  <a:lumMod val="50000"/>
                </a:schemeClr>
              </a:buClr>
              <a:buSzPts val="1100"/>
            </a:pPr>
            <a:r>
              <a:rPr lang="en" sz="1900" b="1" dirty="0"/>
              <a:t>La principal razón es que es una cadena la cual tiene nodos, cada uno de estos nodos tiene una copia exacta de la información.</a:t>
            </a:r>
            <a:endParaRPr sz="1900" b="1" dirty="0"/>
          </a:p>
          <a:p>
            <a:pPr marL="342900" indent="-342900" algn="just">
              <a:buClr>
                <a:schemeClr val="bg1">
                  <a:lumMod val="65000"/>
                </a:schemeClr>
              </a:buClr>
              <a:buSzPts val="1100"/>
            </a:pPr>
            <a:r>
              <a:rPr lang="en" sz="1900" b="1" dirty="0"/>
              <a:t>Todos los nodos están relacionados matemáticamente, en caso de que un atacante intente modificar la información o dañarla, resulta muy raro ya que la información se encuentra relacionada y repetida en cada nodo por lo cual se tendría que afectar todo la cadena y todas sus posibles relaciones.</a:t>
            </a:r>
            <a:endParaRPr sz="1900" b="1" dirty="0"/>
          </a:p>
        </p:txBody>
      </p:sp>
      <p:sp>
        <p:nvSpPr>
          <p:cNvPr id="112" name="Google Shape;112;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13" name="Google Shape;113;p16"/>
          <p:cNvPicPr preferRelativeResize="0"/>
          <p:nvPr/>
        </p:nvPicPr>
        <p:blipFill>
          <a:blip r:embed="rId4">
            <a:alphaModFix/>
          </a:blip>
          <a:stretch>
            <a:fillRect/>
          </a:stretch>
        </p:blipFill>
        <p:spPr>
          <a:xfrm>
            <a:off x="5129575" y="1288150"/>
            <a:ext cx="3732649" cy="2407650"/>
          </a:xfrm>
          <a:prstGeom prst="rect">
            <a:avLst/>
          </a:prstGeom>
          <a:noFill/>
          <a:ln>
            <a:noFill/>
          </a:ln>
        </p:spPr>
      </p:pic>
      <p:sp>
        <p:nvSpPr>
          <p:cNvPr id="114" name="Google Shape;114;p16"/>
          <p:cNvSpPr txBox="1"/>
          <p:nvPr/>
        </p:nvSpPr>
        <p:spPr>
          <a:xfrm>
            <a:off x="5129575" y="3756900"/>
            <a:ext cx="4257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i="1" dirty="0">
                <a:solidFill>
                  <a:srgbClr val="424D56"/>
                </a:solidFill>
                <a:highlight>
                  <a:srgbClr val="FFFFFF"/>
                </a:highlight>
                <a:latin typeface="Georgia"/>
                <a:ea typeface="Georgia"/>
                <a:cs typeface="Georgia"/>
                <a:sym typeface="Georgia"/>
              </a:rPr>
              <a:t>la tecnología de blockchain nos permite almacenar información que jamás se podrá perder, modificar o eliminar</a:t>
            </a:r>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1716526" y="137550"/>
            <a:ext cx="5917650"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Ventajas de Blockchain.</a:t>
            </a:r>
            <a:endParaRPr dirty="0"/>
          </a:p>
        </p:txBody>
      </p:sp>
      <p:sp>
        <p:nvSpPr>
          <p:cNvPr id="120" name="Google Shape;120;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21" name="Google Shape;121;p17"/>
          <p:cNvSpPr txBox="1">
            <a:spLocks noGrp="1"/>
          </p:cNvSpPr>
          <p:nvPr>
            <p:ph type="body" idx="1"/>
          </p:nvPr>
        </p:nvSpPr>
        <p:spPr>
          <a:xfrm>
            <a:off x="3952317" y="944299"/>
            <a:ext cx="4829831" cy="4011000"/>
          </a:xfrm>
          <a:prstGeom prst="rect">
            <a:avLst/>
          </a:prstGeom>
        </p:spPr>
        <p:txBody>
          <a:bodyPr spcFirstLastPara="1" wrap="square" lIns="0" tIns="0" rIns="0" bIns="0" anchor="t" anchorCtr="0">
            <a:noAutofit/>
          </a:bodyPr>
          <a:lstStyle/>
          <a:p>
            <a:pPr marL="800100" lvl="0" indent="-342900" algn="just" rtl="0">
              <a:spcBef>
                <a:spcPts val="600"/>
              </a:spcBef>
              <a:spcAft>
                <a:spcPts val="0"/>
              </a:spcAft>
              <a:buClr>
                <a:schemeClr val="accent6">
                  <a:lumMod val="95000"/>
                </a:schemeClr>
              </a:buClr>
              <a:buFont typeface="Wingdings" panose="05000000000000000000" pitchFamily="2" charset="2"/>
              <a:buChar char="§"/>
            </a:pPr>
            <a:r>
              <a:rPr lang="es-MX" sz="1700" dirty="0"/>
              <a:t>Blockchain genera un registro compartido de las transacciones entre las partes interesadas, sin necesidad de reconciliar libros mayores.</a:t>
            </a:r>
          </a:p>
          <a:p>
            <a:pPr marL="800100" lvl="0" indent="-342900" algn="just" rtl="0">
              <a:spcBef>
                <a:spcPts val="600"/>
              </a:spcBef>
              <a:spcAft>
                <a:spcPts val="0"/>
              </a:spcAft>
              <a:buClr>
                <a:schemeClr val="accent6">
                  <a:lumMod val="95000"/>
                </a:schemeClr>
              </a:buClr>
              <a:buFont typeface="Wingdings" panose="05000000000000000000" pitchFamily="2" charset="2"/>
              <a:buChar char="§"/>
            </a:pPr>
            <a:r>
              <a:rPr lang="es-MX" sz="1700" dirty="0"/>
              <a:t>Su uso requiere permisos para cada miembro de la red, compartiendo únicamente la información que se necesita.</a:t>
            </a:r>
          </a:p>
          <a:p>
            <a:pPr marL="800100" lvl="0" indent="-342900" algn="just" rtl="0">
              <a:spcBef>
                <a:spcPts val="600"/>
              </a:spcBef>
              <a:spcAft>
                <a:spcPts val="0"/>
              </a:spcAft>
              <a:buClr>
                <a:schemeClr val="accent6">
                  <a:lumMod val="95000"/>
                </a:schemeClr>
              </a:buClr>
              <a:buFont typeface="Wingdings" panose="05000000000000000000" pitchFamily="2" charset="2"/>
              <a:buChar char="§"/>
            </a:pPr>
            <a:r>
              <a:rPr lang="es-MX" sz="1700" dirty="0"/>
              <a:t>Todos los registros son permanentes. Ningún miembro puede eliminar las transacciones, ni siquiera el administrador.</a:t>
            </a:r>
          </a:p>
          <a:p>
            <a:pPr marL="800100" lvl="0" indent="-342900" algn="just" rtl="0">
              <a:spcBef>
                <a:spcPts val="600"/>
              </a:spcBef>
              <a:spcAft>
                <a:spcPts val="0"/>
              </a:spcAft>
              <a:buClr>
                <a:schemeClr val="accent6">
                  <a:lumMod val="95000"/>
                </a:schemeClr>
              </a:buClr>
              <a:buFont typeface="Wingdings" panose="05000000000000000000" pitchFamily="2" charset="2"/>
              <a:buChar char="§"/>
            </a:pPr>
            <a:r>
              <a:rPr lang="es-MX" sz="1700" dirty="0"/>
              <a:t>Requiere el consenso de todos los usuarios.</a:t>
            </a:r>
          </a:p>
          <a:p>
            <a:pPr marL="800100" lvl="0" indent="-342900" algn="just" rtl="0">
              <a:spcBef>
                <a:spcPts val="600"/>
              </a:spcBef>
              <a:spcAft>
                <a:spcPts val="0"/>
              </a:spcAft>
              <a:buClr>
                <a:schemeClr val="accent6">
                  <a:lumMod val="95000"/>
                </a:schemeClr>
              </a:buClr>
              <a:buFont typeface="Wingdings" panose="05000000000000000000" pitchFamily="2" charset="2"/>
              <a:buChar char="§"/>
            </a:pPr>
            <a:r>
              <a:rPr lang="es-MX" sz="1700" dirty="0"/>
              <a:t>Es una tecnología segura, ya que se generan copias del libro en cada nodo.</a:t>
            </a:r>
          </a:p>
        </p:txBody>
      </p:sp>
      <p:pic>
        <p:nvPicPr>
          <p:cNvPr id="2" name="Imagen 1">
            <a:extLst>
              <a:ext uri="{FF2B5EF4-FFF2-40B4-BE49-F238E27FC236}">
                <a16:creationId xmlns:a16="http://schemas.microsoft.com/office/drawing/2014/main" id="{295E0D67-D3AE-459D-9878-434EEC6E314C}"/>
              </a:ext>
            </a:extLst>
          </p:cNvPr>
          <p:cNvPicPr>
            <a:picLocks noChangeAspect="1"/>
          </p:cNvPicPr>
          <p:nvPr/>
        </p:nvPicPr>
        <p:blipFill>
          <a:blip r:embed="rId3"/>
          <a:stretch>
            <a:fillRect/>
          </a:stretch>
        </p:blipFill>
        <p:spPr>
          <a:xfrm>
            <a:off x="203348" y="1073086"/>
            <a:ext cx="3827721" cy="3827721"/>
          </a:xfrm>
          <a:prstGeom prst="rect">
            <a:avLst/>
          </a:prstGeom>
        </p:spPr>
      </p:pic>
    </p:spTree>
    <p:extLst>
      <p:ext uri="{BB962C8B-B14F-4D97-AF65-F5344CB8AC3E}">
        <p14:creationId xmlns:p14="http://schemas.microsoft.com/office/powerpoint/2010/main" val="2358581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1158950" y="-33555"/>
            <a:ext cx="6422064"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	Desventajas de Blockchain.</a:t>
            </a:r>
            <a:endParaRPr dirty="0"/>
          </a:p>
        </p:txBody>
      </p:sp>
      <p:sp>
        <p:nvSpPr>
          <p:cNvPr id="120" name="Google Shape;120;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21" name="Google Shape;121;p17"/>
          <p:cNvSpPr txBox="1">
            <a:spLocks noGrp="1"/>
          </p:cNvSpPr>
          <p:nvPr>
            <p:ph type="body" idx="1"/>
          </p:nvPr>
        </p:nvSpPr>
        <p:spPr>
          <a:xfrm>
            <a:off x="-202019" y="723063"/>
            <a:ext cx="4774019" cy="4420437"/>
          </a:xfrm>
          <a:prstGeom prst="rect">
            <a:avLst/>
          </a:prstGeom>
        </p:spPr>
        <p:txBody>
          <a:bodyPr spcFirstLastPara="1" wrap="square" lIns="0" tIns="0" rIns="0" bIns="0" anchor="t" anchorCtr="0">
            <a:noAutofit/>
          </a:bodyPr>
          <a:lstStyle/>
          <a:p>
            <a:pPr marL="800100" lvl="0" indent="-342900" algn="just" rtl="0">
              <a:spcBef>
                <a:spcPts val="600"/>
              </a:spcBef>
              <a:spcAft>
                <a:spcPts val="0"/>
              </a:spcAft>
              <a:buClr>
                <a:schemeClr val="accent6">
                  <a:lumMod val="95000"/>
                </a:schemeClr>
              </a:buClr>
              <a:buFont typeface="Wingdings" panose="05000000000000000000" pitchFamily="2" charset="2"/>
              <a:buChar char="§"/>
            </a:pPr>
            <a:r>
              <a:rPr lang="es-MX" sz="1700" dirty="0"/>
              <a:t>Por su naturaleza, resulta imposible cumplir con lo relativo al concepto de Derecho al olvido contenido en el GDPR.</a:t>
            </a:r>
          </a:p>
          <a:p>
            <a:pPr marL="800100" lvl="0" indent="-342900" algn="just" rtl="0">
              <a:spcBef>
                <a:spcPts val="600"/>
              </a:spcBef>
              <a:spcAft>
                <a:spcPts val="0"/>
              </a:spcAft>
              <a:buClr>
                <a:schemeClr val="accent6">
                  <a:lumMod val="95000"/>
                </a:schemeClr>
              </a:buClr>
              <a:buFont typeface="Wingdings" panose="05000000000000000000" pitchFamily="2" charset="2"/>
              <a:buChar char="§"/>
            </a:pPr>
            <a:r>
              <a:rPr lang="es-MX" sz="1700" dirty="0"/>
              <a:t>Blockchain requiere de mucha capacidad de almacenamiento, pudiendo aventajar a la de los discos duros.</a:t>
            </a:r>
          </a:p>
          <a:p>
            <a:pPr marL="800100" lvl="0" indent="-342900" algn="just" rtl="0">
              <a:spcBef>
                <a:spcPts val="600"/>
              </a:spcBef>
              <a:spcAft>
                <a:spcPts val="0"/>
              </a:spcAft>
              <a:buClr>
                <a:schemeClr val="accent6">
                  <a:lumMod val="95000"/>
                </a:schemeClr>
              </a:buClr>
              <a:buFont typeface="Wingdings" panose="05000000000000000000" pitchFamily="2" charset="2"/>
              <a:buChar char="§"/>
            </a:pPr>
            <a:r>
              <a:rPr lang="es-MX" sz="1700" dirty="0"/>
              <a:t>La inmutabilidad de la información también puede ser un inconveniente, pues los errores no podrán ser modificados o eliminados.</a:t>
            </a:r>
          </a:p>
          <a:p>
            <a:pPr marL="800100" lvl="0" indent="-342900" algn="just" rtl="0">
              <a:spcBef>
                <a:spcPts val="600"/>
              </a:spcBef>
              <a:spcAft>
                <a:spcPts val="0"/>
              </a:spcAft>
              <a:buClr>
                <a:schemeClr val="accent6">
                  <a:lumMod val="95000"/>
                </a:schemeClr>
              </a:buClr>
              <a:buFont typeface="Wingdings" panose="05000000000000000000" pitchFamily="2" charset="2"/>
              <a:buChar char="§"/>
            </a:pPr>
            <a:r>
              <a:rPr lang="es-MX" sz="1700" dirty="0"/>
              <a:t>Las claves privadas perdidas son irrecuperables.</a:t>
            </a:r>
          </a:p>
          <a:p>
            <a:pPr marL="800100" lvl="0" indent="-342900" algn="just" rtl="0">
              <a:spcBef>
                <a:spcPts val="600"/>
              </a:spcBef>
              <a:spcAft>
                <a:spcPts val="0"/>
              </a:spcAft>
              <a:buClr>
                <a:schemeClr val="accent6">
                  <a:lumMod val="95000"/>
                </a:schemeClr>
              </a:buClr>
              <a:buFont typeface="Wingdings" panose="05000000000000000000" pitchFamily="2" charset="2"/>
              <a:buChar char="§"/>
            </a:pPr>
            <a:r>
              <a:rPr lang="es-MX" sz="1700" dirty="0"/>
              <a:t>Continua siendo una tecnología compleja, con terminología y vocabulario totalmente nuevos dentro de esta industria.</a:t>
            </a:r>
          </a:p>
        </p:txBody>
      </p:sp>
      <p:pic>
        <p:nvPicPr>
          <p:cNvPr id="2" name="Imagen 1">
            <a:extLst>
              <a:ext uri="{FF2B5EF4-FFF2-40B4-BE49-F238E27FC236}">
                <a16:creationId xmlns:a16="http://schemas.microsoft.com/office/drawing/2014/main" id="{1DA240AD-1389-42B0-A623-E761D97748EA}"/>
              </a:ext>
            </a:extLst>
          </p:cNvPr>
          <p:cNvPicPr>
            <a:picLocks noChangeAspect="1"/>
          </p:cNvPicPr>
          <p:nvPr/>
        </p:nvPicPr>
        <p:blipFill>
          <a:blip r:embed="rId3"/>
          <a:stretch>
            <a:fillRect/>
          </a:stretch>
        </p:blipFill>
        <p:spPr>
          <a:xfrm>
            <a:off x="4976038" y="1281404"/>
            <a:ext cx="4053246" cy="3269955"/>
          </a:xfrm>
          <a:prstGeom prst="rect">
            <a:avLst/>
          </a:prstGeom>
        </p:spPr>
      </p:pic>
    </p:spTree>
    <p:extLst>
      <p:ext uri="{BB962C8B-B14F-4D97-AF65-F5344CB8AC3E}">
        <p14:creationId xmlns:p14="http://schemas.microsoft.com/office/powerpoint/2010/main" val="1978408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376825" y="2730575"/>
            <a:ext cx="2570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¿Qué otros usos se le da a blockchain?</a:t>
            </a:r>
            <a:endParaRPr/>
          </a:p>
        </p:txBody>
      </p:sp>
      <p:sp>
        <p:nvSpPr>
          <p:cNvPr id="120" name="Google Shape;120;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21" name="Google Shape;121;p17"/>
          <p:cNvSpPr txBox="1">
            <a:spLocks noGrp="1"/>
          </p:cNvSpPr>
          <p:nvPr>
            <p:ph type="body" idx="1"/>
          </p:nvPr>
        </p:nvSpPr>
        <p:spPr>
          <a:xfrm>
            <a:off x="4018875" y="994950"/>
            <a:ext cx="4776900" cy="3153600"/>
          </a:xfrm>
          <a:prstGeom prst="rect">
            <a:avLst/>
          </a:prstGeom>
        </p:spPr>
        <p:txBody>
          <a:bodyPr spcFirstLastPara="1" wrap="square" lIns="0" tIns="0" rIns="0" bIns="0" anchor="t" anchorCtr="0">
            <a:noAutofit/>
          </a:bodyPr>
          <a:lstStyle/>
          <a:p>
            <a:pPr marL="457200" lvl="0" indent="0" algn="just" rtl="0">
              <a:spcBef>
                <a:spcPts val="600"/>
              </a:spcBef>
              <a:spcAft>
                <a:spcPts val="0"/>
              </a:spcAft>
              <a:buNone/>
            </a:pPr>
            <a:r>
              <a:rPr lang="en" b="1" dirty="0"/>
              <a:t>Básicamente, cualquier tipo de información que necesite ser preservada de forma intacta y que deba permanecer disponible puede ser almacenada de manera segura, descentralizada y más económica que a través de intermediarios. </a:t>
            </a:r>
            <a:endParaRPr b="1" dirty="0"/>
          </a:p>
          <a:p>
            <a:pPr marL="457200" lvl="0" indent="0" algn="just" rtl="0">
              <a:spcBef>
                <a:spcPts val="600"/>
              </a:spcBef>
              <a:spcAft>
                <a:spcPts val="0"/>
              </a:spcAft>
              <a:buNone/>
            </a:pPr>
            <a:r>
              <a:rPr lang="en" b="1" dirty="0"/>
              <a:t>Garantizando su confidencialidad, ya que solo quien cuente con la llave de cifrado pueda acceder a ella.</a:t>
            </a:r>
            <a:endParaRPr dirty="0"/>
          </a:p>
        </p:txBody>
      </p:sp>
      <p:pic>
        <p:nvPicPr>
          <p:cNvPr id="122" name="Google Shape;122;p17"/>
          <p:cNvPicPr preferRelativeResize="0"/>
          <p:nvPr/>
        </p:nvPicPr>
        <p:blipFill>
          <a:blip r:embed="rId3">
            <a:alphaModFix/>
          </a:blip>
          <a:stretch>
            <a:fillRect/>
          </a:stretch>
        </p:blipFill>
        <p:spPr>
          <a:xfrm>
            <a:off x="2628775" y="2457375"/>
            <a:ext cx="1572625" cy="1572625"/>
          </a:xfrm>
          <a:prstGeom prst="rect">
            <a:avLst/>
          </a:prstGeom>
          <a:noFill/>
          <a:ln>
            <a:noFill/>
          </a:ln>
        </p:spPr>
      </p:pic>
    </p:spTree>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1304</Words>
  <Application>Microsoft Office PowerPoint</Application>
  <PresentationFormat>Presentación en pantalla (16:9)</PresentationFormat>
  <Paragraphs>117</Paragraphs>
  <Slides>20</Slides>
  <Notes>18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20</vt:i4>
      </vt:variant>
    </vt:vector>
  </HeadingPairs>
  <TitlesOfParts>
    <vt:vector size="28" baseType="lpstr">
      <vt:lpstr>Georgia</vt:lpstr>
      <vt:lpstr>Wingdings</vt:lpstr>
      <vt:lpstr>Merriweather</vt:lpstr>
      <vt:lpstr>Titillium Web Light</vt:lpstr>
      <vt:lpstr>Arial</vt:lpstr>
      <vt:lpstr>Calibri</vt:lpstr>
      <vt:lpstr>Titillium Web</vt:lpstr>
      <vt:lpstr>Ninacor template</vt:lpstr>
      <vt:lpstr>Blockchain </vt:lpstr>
      <vt:lpstr>Introducción</vt:lpstr>
      <vt:lpstr>1. ¿Qué es blockchain?</vt:lpstr>
      <vt:lpstr>Presentación de PowerPoint</vt:lpstr>
      <vt:lpstr>¿Qué almacena cada bloque?</vt:lpstr>
      <vt:lpstr>¿Por que estan seguro?</vt:lpstr>
      <vt:lpstr>Ventajas de Blockchain.</vt:lpstr>
      <vt:lpstr> Desventajas de Blockchain.</vt:lpstr>
      <vt:lpstr>¿Qué otros usos se le da a blockchain?</vt:lpstr>
      <vt:lpstr>2. Tipos de Blockchain</vt:lpstr>
      <vt:lpstr>Básicamente, existen tres tipos de Blockchain:</vt:lpstr>
      <vt:lpstr>3. Ejemplos blockchain</vt:lpstr>
      <vt:lpstr>Presentación de PowerPoint</vt:lpstr>
      <vt:lpstr>Presentación de PowerPoint</vt:lpstr>
      <vt:lpstr>Presentación de PowerPoint</vt:lpstr>
      <vt:lpstr>Presentación de PowerPoint</vt:lpstr>
      <vt:lpstr>Presentación de PowerPoint</vt:lpstr>
      <vt:lpstr>Presentación de PowerPoint</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dc:title>
  <cp:lastModifiedBy>JOSÉ MARÍA AGUILAR  GUARNEROS</cp:lastModifiedBy>
  <cp:revision>6</cp:revision>
  <dcterms:modified xsi:type="dcterms:W3CDTF">2021-04-13T20:33:36Z</dcterms:modified>
</cp:coreProperties>
</file>